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2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09" r:id="rId2"/>
    <p:sldId id="311" r:id="rId3"/>
    <p:sldId id="320" r:id="rId4"/>
    <p:sldId id="257" r:id="rId5"/>
    <p:sldId id="286" r:id="rId6"/>
    <p:sldId id="328" r:id="rId7"/>
    <p:sldId id="287" r:id="rId8"/>
    <p:sldId id="343" r:id="rId9"/>
    <p:sldId id="327" r:id="rId10"/>
    <p:sldId id="334" r:id="rId11"/>
    <p:sldId id="336" r:id="rId12"/>
    <p:sldId id="333" r:id="rId13"/>
    <p:sldId id="34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32"/>
    <a:srgbClr val="000026"/>
    <a:srgbClr val="000030"/>
    <a:srgbClr val="000066"/>
    <a:srgbClr val="FF9900"/>
    <a:srgbClr val="00264C"/>
    <a:srgbClr val="FFCC66"/>
    <a:srgbClr val="4FC1EF"/>
    <a:srgbClr val="32A9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2" d="100"/>
          <a:sy n="92" d="100"/>
        </p:scale>
        <p:origin x="18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E77313-4B38-CF22-C72A-AFCBA50935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8A849D-6125-5482-AEF6-115513C82B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66EDA-271D-4E7B-A77A-8F90BD3196A2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8E641-DC66-8BDD-BAAD-20CF61FA07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6B3BD7-5F83-DB10-B327-00A69DEA08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A467A-129F-444F-845E-73B1456059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3182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7358F-44EB-4683-A70D-626B770ED6CF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8F31F-4045-43B7-A898-673BE8AF6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6302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F31F-4045-43B7-A898-673BE8AF660A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508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49183-6809-C066-D466-77726305E9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982CC-C113-77CA-6114-B83E609768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8776A-BFBD-0C3C-3456-770CCEF55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078ED-117C-95B7-DC34-62F98F772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796F2-94D7-5C3C-F58E-93843D42A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BBE1-9517-4A5F-B9B5-66E456BFEE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797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265FF-6140-D774-A7D0-D974CC1B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5AEC72-5202-D246-5372-004A6A214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023B0-16EA-337B-DFEE-8ED0F4259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03516-F8B1-2A89-E832-7669718A9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351D8-4F8C-136D-08E3-6354CD75B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BBE1-9517-4A5F-B9B5-66E456BFEE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1214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EA9EE6-5A80-2910-CEF8-7B6C577449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F673C6-208B-CE72-5098-90BBE85EE4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84B7D-DB6C-6A00-A036-9EEE81480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3B3D9-AB34-0BD2-3840-9ED07C48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DD207-C3C0-4877-E707-5480DE83F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BBE1-9517-4A5F-B9B5-66E456BFEE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4095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DDD5-B179-8D33-E206-E8EC18C65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822960"/>
            <a:ext cx="6840110" cy="46634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1" i="0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219809-9823-E5C1-322B-DCDB7769D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960" y="5559552"/>
            <a:ext cx="6840110" cy="47593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109FC96-A524-9411-F587-93938397D0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93736" y="0"/>
            <a:ext cx="4398264" cy="6857999"/>
          </a:xfrm>
          <a:noFill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6881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6B287-4641-FCA9-55E5-D4333518A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B90CC-2330-F793-D6DD-1907CC6E7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5B9BB-2B6A-1A04-EB36-D4B6BFA8F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CA1CA-9297-6827-CEA2-676C0B29F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BAD50-B19C-07C7-F3F4-AA7F14221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BBE1-9517-4A5F-B9B5-66E456BFEE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525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81EA-48FF-BAC5-1050-8FAE97997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39DB5-531E-8C35-4D00-DE2BA68DA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EA277-16AD-621E-5E31-10CF69D5F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D037A-2D10-C541-F8D6-6C7655596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B4DF0-91EC-2970-4FD5-D0BDB0DCD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BBE1-9517-4A5F-B9B5-66E456BFEE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146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7CC9E-516A-0F25-B945-9BACCD72D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70516-023C-702E-C779-00B3B8CEC3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39DC9-ED1C-FEAD-0B60-B0F25BC76A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2EF07E-3DDC-7EF4-45E8-0C881D542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54BE1-5ADA-F9F6-17F2-6E3B226C4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E7EA6-68DD-509D-E454-EC285F493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BBE1-9517-4A5F-B9B5-66E456BFEE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699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9315F-B71A-9D4F-7421-A9E1E809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FF553-5FD5-20C2-5D95-84EFBBEAF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4E970B-DE1B-8111-DEE3-F304FB675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DA2C3C-0CAD-4800-2797-506CD3FC35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BEC357-9F66-0F7C-0F97-500F0CD28D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3714E7-A50A-5929-157A-E247163C2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81CD89-9914-C07B-FA6E-BF62EE0A2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FB9CD5-5D47-0200-3B50-48EC9020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BBE1-9517-4A5F-B9B5-66E456BFEE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7667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3BBCD-A792-7524-69FE-3BDF9902D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C6F57B-3382-E3A7-BA4A-4B0993998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0E715-E3E3-4F88-74C2-C685B6349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6A8001-1210-D8CE-DB70-E680EE1C8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BBE1-9517-4A5F-B9B5-66E456BFEE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316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7758E3-EDB6-E99B-2A34-4C5D3DCE7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E36E7-F9A8-71FB-0059-E05160BAF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15FCB-FD42-B1B2-F781-9C9235362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BBE1-9517-4A5F-B9B5-66E456BFEE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0879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5CBFE-B879-5ADC-1527-91669F1B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B31D8-B709-1880-BDE2-55CEAE782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BD1E4-1E95-E82F-984C-376E8B65E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E7B9A-04BC-D3C9-B090-3340DEF87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06AA82-5F73-116B-E7CA-FA9C3F8B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D71EA-2DA0-8A12-4EF4-E6834A694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BBE1-9517-4A5F-B9B5-66E456BFEE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28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89B09-9461-8DF9-5A88-4001F3DB3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69C0AE-0405-B3E9-22DD-0C0BA487A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72125-0EB8-A3BB-86DF-40925CF8D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9E8AE5-930C-435B-5954-5C2DC128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48A54-5D92-239C-B386-7A67F7AC6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E5FFB-CCF0-A2D7-034D-412F9F77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BBE1-9517-4A5F-B9B5-66E456BFEE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435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6F6E16-82F2-1D3F-7980-468B13572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0C00B-A9A3-EE8D-5403-5F4FCE4E8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73688-3E62-486E-189F-6F9557AD79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CB25B-9BD6-7903-E8B6-8B5D41B51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65B65-20AE-AF3B-73D6-CE079D25E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C0BBE1-9517-4A5F-B9B5-66E456BFEE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209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image" Target="../media/image3.png"/><Relationship Id="rId16" Type="http://schemas.openxmlformats.org/officeDocument/2006/relationships/hyperlink" Target="mailto:ta@uconn.edu" TargetMode="Externa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hyperlink" Target="mailto:hula@uconn.edu" TargetMode="External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hyperlink" Target="mailto:gauni@uconn.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-up of a white leaf&#10;&#10;Description automatically generated">
            <a:extLst>
              <a:ext uri="{FF2B5EF4-FFF2-40B4-BE49-F238E27FC236}">
                <a16:creationId xmlns:a16="http://schemas.microsoft.com/office/drawing/2014/main" id="{16FFB415-B17C-7D5C-1A85-78B70A064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5B0A024-4E06-BC4D-6379-140FB0CA4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0781" y="-18205"/>
            <a:ext cx="6022597" cy="4129803"/>
          </a:xfrm>
        </p:spPr>
        <p:txBody>
          <a:bodyPr/>
          <a:lstStyle/>
          <a:p>
            <a:r>
              <a:rPr lang="en-IN" sz="4400" b="1" spc="425" dirty="0">
                <a:solidFill>
                  <a:schemeClr val="tx1"/>
                </a:solidFill>
                <a:latin typeface="Bodoni MT" panose="02070603080606020203" pitchFamily="18" charset="0"/>
                <a:cs typeface="Times New Roman" panose="02020603050405020304" pitchFamily="18" charset="0"/>
              </a:rPr>
              <a:t>The </a:t>
            </a:r>
            <a:br>
              <a:rPr lang="en-IN" sz="4400" b="1" spc="425" dirty="0">
                <a:solidFill>
                  <a:schemeClr val="tx1"/>
                </a:solidFill>
                <a:latin typeface="Bodoni MT" panose="02070603080606020203" pitchFamily="18" charset="0"/>
                <a:cs typeface="Times New Roman" panose="02020603050405020304" pitchFamily="18" charset="0"/>
              </a:rPr>
            </a:br>
            <a:r>
              <a:rPr lang="en-IN" sz="4400" b="1" spc="434" dirty="0">
                <a:solidFill>
                  <a:schemeClr val="tx1"/>
                </a:solidFill>
                <a:latin typeface="Bodoni MT" panose="02070603080606020203" pitchFamily="18" charset="0"/>
                <a:cs typeface="Times New Roman" panose="02020603050405020304" pitchFamily="18" charset="0"/>
              </a:rPr>
              <a:t>Cryptocurre</a:t>
            </a:r>
            <a:r>
              <a:rPr lang="en-IN" sz="4400" b="1" spc="484" dirty="0">
                <a:solidFill>
                  <a:schemeClr val="tx1"/>
                </a:solidFill>
                <a:latin typeface="Bodoni MT" panose="02070603080606020203" pitchFamily="18" charset="0"/>
                <a:cs typeface="Times New Roman" panose="02020603050405020304" pitchFamily="18" charset="0"/>
              </a:rPr>
              <a:t>ncy</a:t>
            </a:r>
            <a:r>
              <a:rPr lang="en-IN" sz="4400" b="1" spc="225" dirty="0">
                <a:solidFill>
                  <a:schemeClr val="tx1"/>
                </a:solidFill>
                <a:latin typeface="Bodoni MT" panose="02070603080606020203" pitchFamily="18" charset="0"/>
                <a:cs typeface="Times New Roman" panose="02020603050405020304" pitchFamily="18" charset="0"/>
              </a:rPr>
              <a:t> </a:t>
            </a:r>
            <a:r>
              <a:rPr lang="en-IN" sz="4400" b="1" spc="434" dirty="0">
                <a:solidFill>
                  <a:schemeClr val="tx1"/>
                </a:solidFill>
                <a:latin typeface="Bodoni MT" panose="02070603080606020203" pitchFamily="18" charset="0"/>
                <a:cs typeface="Times New Roman" panose="02020603050405020304" pitchFamily="18" charset="0"/>
              </a:rPr>
              <a:t>Trading </a:t>
            </a:r>
            <a:r>
              <a:rPr lang="en-IN" sz="4400" b="1" spc="520" dirty="0">
                <a:solidFill>
                  <a:schemeClr val="tx1"/>
                </a:solidFill>
                <a:latin typeface="Bodoni MT" panose="02070603080606020203" pitchFamily="18" charset="0"/>
                <a:cs typeface="Times New Roman" panose="02020603050405020304" pitchFamily="18" charset="0"/>
              </a:rPr>
              <a:t>Challenge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39A915F-4535-0AC8-B3DC-DA14AB24B5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0782" y="3413018"/>
            <a:ext cx="6391656" cy="475938"/>
          </a:xfrm>
        </p:spPr>
        <p:txBody>
          <a:bodyPr>
            <a:noAutofit/>
          </a:bodyPr>
          <a:lstStyle/>
          <a:p>
            <a:r>
              <a:rPr lang="en-US" sz="2000" spc="185" dirty="0">
                <a:solidFill>
                  <a:schemeClr val="tx1"/>
                </a:solidFill>
                <a:latin typeface="Bodoni MT" panose="02070603080606020203" pitchFamily="18" charset="0"/>
                <a:cs typeface="Sans Serif Collection" panose="020B0502040504020204" pitchFamily="34" charset="0"/>
              </a:rPr>
              <a:t>A</a:t>
            </a:r>
            <a:r>
              <a:rPr lang="en-US" sz="2000" spc="50" dirty="0">
                <a:solidFill>
                  <a:schemeClr val="tx1"/>
                </a:solidFill>
                <a:latin typeface="Bodoni MT" panose="02070603080606020203" pitchFamily="18" charset="0"/>
                <a:cs typeface="Sans Serif Collection" panose="020B0502040504020204" pitchFamily="34" charset="0"/>
              </a:rPr>
              <a:t> </a:t>
            </a:r>
            <a:r>
              <a:rPr lang="en-US" sz="2000" spc="145" dirty="0">
                <a:solidFill>
                  <a:schemeClr val="tx1"/>
                </a:solidFill>
                <a:latin typeface="Bodoni MT" panose="02070603080606020203" pitchFamily="18" charset="0"/>
                <a:cs typeface="Sans Serif Collection" panose="020B0502040504020204" pitchFamily="34" charset="0"/>
              </a:rPr>
              <a:t>Comprehensive</a:t>
            </a:r>
            <a:r>
              <a:rPr lang="en-US" sz="2000" spc="60" dirty="0">
                <a:solidFill>
                  <a:schemeClr val="tx1"/>
                </a:solidFill>
                <a:latin typeface="Bodoni MT" panose="02070603080606020203" pitchFamily="18" charset="0"/>
                <a:cs typeface="Sans Serif Collection" panose="020B0502040504020204" pitchFamily="34" charset="0"/>
              </a:rPr>
              <a:t> </a:t>
            </a:r>
            <a:r>
              <a:rPr lang="en-US" sz="2000" spc="105" dirty="0">
                <a:solidFill>
                  <a:schemeClr val="tx1"/>
                </a:solidFill>
                <a:latin typeface="Bodoni MT" panose="02070603080606020203" pitchFamily="18" charset="0"/>
                <a:cs typeface="Sans Serif Collection" panose="020B0502040504020204" pitchFamily="34" charset="0"/>
              </a:rPr>
              <a:t>Solution</a:t>
            </a:r>
            <a:r>
              <a:rPr lang="en-US" sz="2000" spc="55" dirty="0">
                <a:solidFill>
                  <a:schemeClr val="tx1"/>
                </a:solidFill>
                <a:latin typeface="Bodoni MT" panose="02070603080606020203" pitchFamily="18" charset="0"/>
                <a:cs typeface="Sans Serif Collection" panose="020B0502040504020204" pitchFamily="34" charset="0"/>
              </a:rPr>
              <a:t> </a:t>
            </a:r>
            <a:r>
              <a:rPr lang="en-US" sz="2000" spc="-25" dirty="0">
                <a:solidFill>
                  <a:schemeClr val="tx1"/>
                </a:solidFill>
                <a:latin typeface="Bodoni MT" panose="02070603080606020203" pitchFamily="18" charset="0"/>
                <a:cs typeface="Sans Serif Collection" panose="020B0502040504020204" pitchFamily="34" charset="0"/>
              </a:rPr>
              <a:t>for </a:t>
            </a:r>
            <a:r>
              <a:rPr lang="en-US" sz="2000" spc="114" dirty="0">
                <a:solidFill>
                  <a:schemeClr val="tx1"/>
                </a:solidFill>
                <a:latin typeface="Bodoni MT" panose="02070603080606020203" pitchFamily="18" charset="0"/>
                <a:cs typeface="Sans Serif Collection" panose="020B0502040504020204" pitchFamily="34" charset="0"/>
              </a:rPr>
              <a:t>Cryptocurrency</a:t>
            </a:r>
            <a:r>
              <a:rPr lang="en-US" sz="2000" spc="40" dirty="0">
                <a:solidFill>
                  <a:schemeClr val="tx1"/>
                </a:solidFill>
                <a:latin typeface="Bodoni MT" panose="02070603080606020203" pitchFamily="18" charset="0"/>
                <a:cs typeface="Sans Serif Collection" panose="020B0502040504020204" pitchFamily="34" charset="0"/>
              </a:rPr>
              <a:t> </a:t>
            </a:r>
            <a:r>
              <a:rPr lang="en-US" sz="2000" spc="65" dirty="0">
                <a:solidFill>
                  <a:schemeClr val="tx1"/>
                </a:solidFill>
                <a:latin typeface="Bodoni MT" panose="02070603080606020203" pitchFamily="18" charset="0"/>
                <a:cs typeface="Sans Serif Collection" panose="020B0502040504020204" pitchFamily="34" charset="0"/>
              </a:rPr>
              <a:t>Trading</a:t>
            </a:r>
          </a:p>
          <a:p>
            <a:r>
              <a:rPr lang="en-US" sz="2000" spc="65" dirty="0">
                <a:solidFill>
                  <a:schemeClr val="tx1"/>
                </a:solidFill>
                <a:latin typeface="Bodoni MT" panose="02070603080606020203" pitchFamily="18" charset="0"/>
                <a:cs typeface="Sans Serif Collection" panose="020B0502040504020204" pitchFamily="34" charset="0"/>
              </a:rPr>
              <a:t>By Team-4</a:t>
            </a:r>
          </a:p>
          <a:p>
            <a:endParaRPr lang="en-US" sz="2000" dirty="0">
              <a:solidFill>
                <a:schemeClr val="tx1"/>
              </a:solidFill>
              <a:latin typeface="Bodoni MT" panose="02070603080606020203" pitchFamily="18" charset="0"/>
              <a:cs typeface="Sans Serif Collection" panose="020B0502040504020204" pitchFamily="34" charset="0"/>
            </a:endParaRPr>
          </a:p>
        </p:txBody>
      </p:sp>
      <p:pic>
        <p:nvPicPr>
          <p:cNvPr id="2" name="object 13">
            <a:extLst>
              <a:ext uri="{FF2B5EF4-FFF2-40B4-BE49-F238E27FC236}">
                <a16:creationId xmlns:a16="http://schemas.microsoft.com/office/drawing/2014/main" id="{BDE77DF3-705B-ED55-F12F-EE00DE3E915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21362" y="6094956"/>
            <a:ext cx="717687" cy="547636"/>
          </a:xfrm>
          <a:prstGeom prst="rect">
            <a:avLst/>
          </a:prstGeom>
        </p:spPr>
      </p:pic>
      <p:sp>
        <p:nvSpPr>
          <p:cNvPr id="6" name="Google Shape;58;p13">
            <a:extLst>
              <a:ext uri="{FF2B5EF4-FFF2-40B4-BE49-F238E27FC236}">
                <a16:creationId xmlns:a16="http://schemas.microsoft.com/office/drawing/2014/main" id="{8DE85DE2-8739-2193-179E-88A6A90BD7B9}"/>
              </a:ext>
            </a:extLst>
          </p:cNvPr>
          <p:cNvSpPr txBox="1"/>
          <p:nvPr/>
        </p:nvSpPr>
        <p:spPr>
          <a:xfrm>
            <a:off x="4499510" y="232805"/>
            <a:ext cx="6934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Bodoni MT" panose="02070603080606020203" pitchFamily="18" charset="0"/>
              </a:rPr>
              <a:t>OPIM 5770 Advanced Business Analytics and Project Management</a:t>
            </a:r>
            <a:endParaRPr dirty="0">
              <a:solidFill>
                <a:schemeClr val="dk2"/>
              </a:solidFill>
              <a:latin typeface="Bodoni MT" panose="020706030806060202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93553F-3868-546D-3FEA-AD7A3698B0B2}"/>
              </a:ext>
            </a:extLst>
          </p:cNvPr>
          <p:cNvSpPr txBox="1"/>
          <p:nvPr/>
        </p:nvSpPr>
        <p:spPr>
          <a:xfrm>
            <a:off x="4770780" y="4494518"/>
            <a:ext cx="60225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1">
                    <a:lumMod val="50000"/>
                  </a:schemeClr>
                </a:solidFill>
                <a:latin typeface="Bodoni MT" panose="02070603080606020203" pitchFamily="18" charset="0"/>
              </a:rPr>
              <a:t>Professor  : </a:t>
            </a:r>
            <a:r>
              <a:rPr lang="en-IN" sz="2000" dirty="0" err="1">
                <a:solidFill>
                  <a:schemeClr val="accent1">
                    <a:lumMod val="50000"/>
                  </a:schemeClr>
                </a:solidFill>
                <a:latin typeface="Bodoni MT" panose="02070603080606020203" pitchFamily="18" charset="0"/>
              </a:rPr>
              <a:t>Dr.</a:t>
            </a:r>
            <a:r>
              <a:rPr lang="en-IN" sz="2000" dirty="0">
                <a:solidFill>
                  <a:schemeClr val="accent1">
                    <a:lumMod val="50000"/>
                  </a:schemeClr>
                </a:solidFill>
                <a:latin typeface="Bodoni MT" panose="02070603080606020203" pitchFamily="18" charset="0"/>
              </a:rPr>
              <a:t> Sudip Bhattacharjee</a:t>
            </a:r>
          </a:p>
          <a:p>
            <a:r>
              <a:rPr lang="en-IN" sz="2000" dirty="0">
                <a:solidFill>
                  <a:schemeClr val="accent1">
                    <a:lumMod val="50000"/>
                  </a:schemeClr>
                </a:solidFill>
                <a:latin typeface="Bodoni MT" panose="02070603080606020203" pitchFamily="18" charset="0"/>
              </a:rPr>
              <a:t>                    sudip.bhattacharjee@uconn.edu</a:t>
            </a:r>
          </a:p>
          <a:p>
            <a:r>
              <a:rPr lang="en-IN" sz="2000" dirty="0">
                <a:solidFill>
                  <a:schemeClr val="accent1">
                    <a:lumMod val="50000"/>
                  </a:schemeClr>
                </a:solidFill>
                <a:latin typeface="Bodoni MT" panose="02070603080606020203" pitchFamily="18" charset="0"/>
              </a:rPr>
              <a:t>Sponsor    : Kosh </a:t>
            </a:r>
            <a:r>
              <a:rPr lang="en-IN" sz="2000" dirty="0" err="1">
                <a:solidFill>
                  <a:schemeClr val="accent1">
                    <a:lumMod val="50000"/>
                  </a:schemeClr>
                </a:solidFill>
                <a:latin typeface="Bodoni MT" panose="02070603080606020203" pitchFamily="18" charset="0"/>
              </a:rPr>
              <a:t>Suchak</a:t>
            </a:r>
            <a:r>
              <a:rPr lang="en-IN" sz="2000" dirty="0">
                <a:solidFill>
                  <a:schemeClr val="accent1">
                    <a:lumMod val="50000"/>
                  </a:schemeClr>
                </a:solidFill>
                <a:latin typeface="Bodoni MT" panose="02070603080606020203" pitchFamily="18" charset="0"/>
              </a:rPr>
              <a:t>, </a:t>
            </a:r>
            <a:r>
              <a:rPr lang="en-IN" sz="2000" dirty="0" err="1">
                <a:solidFill>
                  <a:schemeClr val="accent1">
                    <a:lumMod val="50000"/>
                  </a:schemeClr>
                </a:solidFill>
                <a:latin typeface="Bodoni MT" panose="02070603080606020203" pitchFamily="18" charset="0"/>
              </a:rPr>
              <a:t>kosh@ananda.trade</a:t>
            </a:r>
            <a:endParaRPr lang="en-IN" sz="20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endParaRPr>
          </a:p>
          <a:p>
            <a:r>
              <a:rPr lang="en-IN" sz="2000" dirty="0">
                <a:solidFill>
                  <a:schemeClr val="accent1">
                    <a:lumMod val="50000"/>
                  </a:schemeClr>
                </a:solidFill>
                <a:latin typeface="Bodoni MT" panose="02070603080606020203" pitchFamily="18" charset="0"/>
              </a:rPr>
              <a:t>                    Pat McCarthy, </a:t>
            </a:r>
            <a:r>
              <a:rPr lang="en-IN" sz="2000" dirty="0" err="1">
                <a:solidFill>
                  <a:schemeClr val="accent1">
                    <a:lumMod val="50000"/>
                  </a:schemeClr>
                </a:solidFill>
                <a:latin typeface="Bodoni MT" panose="02070603080606020203" pitchFamily="18" charset="0"/>
              </a:rPr>
              <a:t>pat@ananda.trade</a:t>
            </a:r>
            <a:endParaRPr lang="en-IN" sz="20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endParaRPr>
          </a:p>
          <a:p>
            <a:endParaRPr lang="en-IN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391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8AB45-99F0-A364-16F5-3ED786A47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1386FBB-451B-5941-5192-1D1B0F4A31B7}"/>
              </a:ext>
            </a:extLst>
          </p:cNvPr>
          <p:cNvSpPr txBox="1"/>
          <p:nvPr/>
        </p:nvSpPr>
        <p:spPr>
          <a:xfrm>
            <a:off x="0" y="0"/>
            <a:ext cx="12192000" cy="1446550"/>
          </a:xfrm>
          <a:prstGeom prst="rect">
            <a:avLst/>
          </a:prstGeom>
          <a:solidFill>
            <a:srgbClr val="000030"/>
          </a:solidFill>
        </p:spPr>
        <p:txBody>
          <a:bodyPr wrap="square" rtlCol="0">
            <a:spAutoFit/>
          </a:bodyPr>
          <a:lstStyle/>
          <a:p>
            <a:r>
              <a:rPr lang="en-US" sz="4400" cap="all" dirty="0">
                <a:solidFill>
                  <a:schemeClr val="bg1"/>
                </a:solidFill>
                <a:latin typeface="Bodoni MT" panose="02070603080606020203" pitchFamily="18" charset="0"/>
                <a:ea typeface="+mj-ea"/>
                <a:cs typeface="+mj-cs"/>
              </a:rPr>
              <a:t>Business Implications of Model Performance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7DA61B9-2463-14D1-AA66-111660716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D0DFF-84AA-4DB8-ACC9-2DF7E7A5A92C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7" name="Content Placeholder 23">
            <a:extLst>
              <a:ext uri="{FF2B5EF4-FFF2-40B4-BE49-F238E27FC236}">
                <a16:creationId xmlns:a16="http://schemas.microsoft.com/office/drawing/2014/main" id="{620533BD-CF67-94B5-A3EA-CDA1E7CA6B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4521917"/>
              </p:ext>
            </p:extLst>
          </p:nvPr>
        </p:nvGraphicFramePr>
        <p:xfrm>
          <a:off x="359663" y="1736141"/>
          <a:ext cx="8016241" cy="3583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9231">
                  <a:extLst>
                    <a:ext uri="{9D8B030D-6E8A-4147-A177-3AD203B41FA5}">
                      <a16:colId xmlns:a16="http://schemas.microsoft.com/office/drawing/2014/main" val="175095030"/>
                    </a:ext>
                  </a:extLst>
                </a:gridCol>
                <a:gridCol w="5147010">
                  <a:extLst>
                    <a:ext uri="{9D8B030D-6E8A-4147-A177-3AD203B41FA5}">
                      <a16:colId xmlns:a16="http://schemas.microsoft.com/office/drawing/2014/main" val="3027809411"/>
                    </a:ext>
                  </a:extLst>
                </a:gridCol>
              </a:tblGrid>
              <a:tr h="338135">
                <a:tc>
                  <a:txBody>
                    <a:bodyPr/>
                    <a:lstStyle/>
                    <a:p>
                      <a:r>
                        <a:rPr lang="en-US" sz="1400" b="1" dirty="0"/>
                        <a:t>Assumption</a:t>
                      </a:r>
                      <a:endParaRPr lang="en-US" sz="1400" dirty="0"/>
                    </a:p>
                  </a:txBody>
                  <a:tcPr anchor="ctr">
                    <a:solidFill>
                      <a:srgbClr val="00003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Details</a:t>
                      </a:r>
                      <a:endParaRPr lang="en-US" sz="1400" dirty="0"/>
                    </a:p>
                  </a:txBody>
                  <a:tcPr anchor="ctr">
                    <a:solidFill>
                      <a:srgbClr val="0000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941624"/>
                  </a:ext>
                </a:extLst>
              </a:tr>
              <a:tr h="338135">
                <a:tc>
                  <a:txBody>
                    <a:bodyPr/>
                    <a:lstStyle/>
                    <a:p>
                      <a:r>
                        <a:rPr lang="en-US" sz="1400" b="1"/>
                        <a:t>Cost per Billion Parameters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 units/hour per billion parameters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7871225"/>
                  </a:ext>
                </a:extLst>
              </a:tr>
              <a:tr h="338135">
                <a:tc>
                  <a:txBody>
                    <a:bodyPr/>
                    <a:lstStyle/>
                    <a:p>
                      <a:r>
                        <a:rPr lang="en-US" sz="1400" b="1"/>
                        <a:t>RAG Cost Increase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Fixed 20% increase over Base model operational cost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880390"/>
                  </a:ext>
                </a:extLst>
              </a:tr>
              <a:tr h="338135">
                <a:tc>
                  <a:txBody>
                    <a:bodyPr/>
                    <a:lstStyle/>
                    <a:p>
                      <a:r>
                        <a:rPr lang="en-US" sz="1400" b="1" dirty="0"/>
                        <a:t>Llama Parameters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70 billion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9625409"/>
                  </a:ext>
                </a:extLst>
              </a:tr>
              <a:tr h="338135">
                <a:tc>
                  <a:txBody>
                    <a:bodyPr/>
                    <a:lstStyle/>
                    <a:p>
                      <a:r>
                        <a:rPr lang="en-US" sz="1400" b="1"/>
                        <a:t>Mistral Parameters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 billion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153926"/>
                  </a:ext>
                </a:extLst>
              </a:tr>
              <a:tr h="338135">
                <a:tc>
                  <a:txBody>
                    <a:bodyPr/>
                    <a:lstStyle/>
                    <a:p>
                      <a:r>
                        <a:rPr lang="en-US" sz="1400" b="1"/>
                        <a:t>Gemma Parameters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9 billion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8219746"/>
                  </a:ext>
                </a:extLst>
              </a:tr>
              <a:tr h="338135">
                <a:tc>
                  <a:txBody>
                    <a:bodyPr/>
                    <a:lstStyle/>
                    <a:p>
                      <a:r>
                        <a:rPr lang="en-US" sz="1400" b="1" dirty="0"/>
                        <a:t>Statistical Significance Threshold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 &lt; 0.05 indicates statistically significant improvement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532173"/>
                  </a:ext>
                </a:extLst>
              </a:tr>
              <a:tr h="495062">
                <a:tc>
                  <a:txBody>
                    <a:bodyPr/>
                    <a:lstStyle/>
                    <a:p>
                      <a:r>
                        <a:rPr lang="en-US" sz="1400" b="1" dirty="0"/>
                        <a:t>Performance Evaluation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Improvements measured in accuracy and other task-specific metrics (e.g., precision, recall)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1156767"/>
                  </a:ext>
                </a:extLst>
              </a:tr>
              <a:tr h="495062">
                <a:tc>
                  <a:txBody>
                    <a:bodyPr/>
                    <a:lstStyle/>
                    <a:p>
                      <a:r>
                        <a:rPr lang="en-US" sz="1400" b="1" dirty="0"/>
                        <a:t>Negligible Performance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 meaningful improvement despite p &gt; 0.05</a:t>
                      </a:r>
                    </a:p>
                    <a:p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67209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625F4BD-E83F-E08B-720F-185870145CA0}"/>
              </a:ext>
            </a:extLst>
          </p:cNvPr>
          <p:cNvSpPr txBox="1"/>
          <p:nvPr/>
        </p:nvSpPr>
        <p:spPr>
          <a:xfrm>
            <a:off x="359663" y="5609022"/>
            <a:ext cx="8016241" cy="76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84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Accuracy Gain (%)=Weighted Avg (Model 1) - Weighted Avg (Model  2)/Weighted Avg (Model 1)​×100</a:t>
            </a:r>
          </a:p>
          <a:p>
            <a:pPr marL="2984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984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Cost Increase (%)=Fixed Percentage Increase (RAG)=20%</a:t>
            </a:r>
            <a:endParaRPr lang="en-US" sz="1400" dirty="0">
              <a:latin typeface="Bodoni MT" panose="02070603080606020203" pitchFamily="18" charset="0"/>
              <a:cs typeface="Times New Roman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79BDB86-5C5A-FDE8-14C8-000342C8C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385567"/>
              </p:ext>
            </p:extLst>
          </p:nvPr>
        </p:nvGraphicFramePr>
        <p:xfrm>
          <a:off x="8710778" y="1736141"/>
          <a:ext cx="335930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9652">
                  <a:extLst>
                    <a:ext uri="{9D8B030D-6E8A-4147-A177-3AD203B41FA5}">
                      <a16:colId xmlns:a16="http://schemas.microsoft.com/office/drawing/2014/main" val="3803977111"/>
                    </a:ext>
                  </a:extLst>
                </a:gridCol>
                <a:gridCol w="1679652">
                  <a:extLst>
                    <a:ext uri="{9D8B030D-6E8A-4147-A177-3AD203B41FA5}">
                      <a16:colId xmlns:a16="http://schemas.microsoft.com/office/drawing/2014/main" val="26804694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Model</a:t>
                      </a:r>
                    </a:p>
                  </a:txBody>
                  <a:tcPr>
                    <a:solidFill>
                      <a:srgbClr val="00003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Weighted Avg</a:t>
                      </a:r>
                    </a:p>
                  </a:txBody>
                  <a:tcPr>
                    <a:solidFill>
                      <a:srgbClr val="0000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029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Llama_Base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0.2385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095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Llama_RAG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0.2993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307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Gemma_Base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0.2636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411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Gemma_RAG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0.2684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06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Mistral_Base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409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Mistral_RAG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0.2921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93972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5308927-E497-5B2C-6ABF-3EF92FC7C990}"/>
              </a:ext>
            </a:extLst>
          </p:cNvPr>
          <p:cNvSpPr txBox="1"/>
          <p:nvPr/>
        </p:nvSpPr>
        <p:spPr>
          <a:xfrm>
            <a:off x="8710777" y="4407408"/>
            <a:ext cx="348122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Example: Llama Base vs. Llama RAG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Weighted Avg (Base): 0.2385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Weighted Avg (RAG): 0.2993</a:t>
            </a:r>
          </a:p>
          <a:p>
            <a:endParaRPr lang="en-US" sz="1400" dirty="0"/>
          </a:p>
          <a:p>
            <a:r>
              <a:rPr lang="en-US" sz="1400" dirty="0"/>
              <a:t>Cost : Llama 70b x 10= 700 units per </a:t>
            </a:r>
            <a:r>
              <a:rPr lang="en-US" sz="1400" dirty="0" err="1"/>
              <a:t>hr</a:t>
            </a:r>
            <a:endParaRPr lang="en-US" sz="1400" dirty="0"/>
          </a:p>
          <a:p>
            <a:r>
              <a:rPr lang="en-US" sz="1400" dirty="0"/>
              <a:t>Cost : Llama RAG = 700+20%(700) units/</a:t>
            </a:r>
            <a:r>
              <a:rPr lang="en-US" sz="1400" dirty="0" err="1"/>
              <a:t>hr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Accuracy : </a:t>
            </a:r>
          </a:p>
          <a:p>
            <a:r>
              <a:rPr lang="en-US" sz="1400" dirty="0"/>
              <a:t>              abs(0.2385 – 0.2993 / 0.2385)X100 </a:t>
            </a:r>
          </a:p>
          <a:p>
            <a:r>
              <a:rPr lang="en-US" sz="1400" dirty="0"/>
              <a:t>                = 24.5%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10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D5DAC-FC51-2EE7-6E2D-4871B29E8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3D257B-0E90-C296-0354-35DD5085AF19}"/>
              </a:ext>
            </a:extLst>
          </p:cNvPr>
          <p:cNvSpPr txBox="1"/>
          <p:nvPr/>
        </p:nvSpPr>
        <p:spPr>
          <a:xfrm>
            <a:off x="0" y="0"/>
            <a:ext cx="12192000" cy="1446550"/>
          </a:xfrm>
          <a:prstGeom prst="rect">
            <a:avLst/>
          </a:prstGeom>
          <a:solidFill>
            <a:srgbClr val="000030"/>
          </a:solidFill>
        </p:spPr>
        <p:txBody>
          <a:bodyPr wrap="square" rtlCol="0">
            <a:spAutoFit/>
          </a:bodyPr>
          <a:lstStyle/>
          <a:p>
            <a:r>
              <a:rPr lang="en-US" sz="4400" cap="all" dirty="0">
                <a:solidFill>
                  <a:schemeClr val="bg1"/>
                </a:solidFill>
                <a:latin typeface="Bodoni MT" panose="02070603080606020203" pitchFamily="18" charset="0"/>
                <a:ea typeface="+mj-ea"/>
                <a:cs typeface="+mj-cs"/>
              </a:rPr>
              <a:t>Business Implications of Model Performance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B36F538-6577-FC0F-6FEB-FA84FF98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D0DFF-84AA-4DB8-ACC9-2DF7E7A5A92C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087A7B-7B8D-431D-EC19-78BFE9A20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433418"/>
              </p:ext>
            </p:extLst>
          </p:nvPr>
        </p:nvGraphicFramePr>
        <p:xfrm>
          <a:off x="285293" y="1604804"/>
          <a:ext cx="11558017" cy="4583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4089">
                  <a:extLst>
                    <a:ext uri="{9D8B030D-6E8A-4147-A177-3AD203B41FA5}">
                      <a16:colId xmlns:a16="http://schemas.microsoft.com/office/drawing/2014/main" val="281665837"/>
                    </a:ext>
                  </a:extLst>
                </a:gridCol>
                <a:gridCol w="1607127">
                  <a:extLst>
                    <a:ext uri="{9D8B030D-6E8A-4147-A177-3AD203B41FA5}">
                      <a16:colId xmlns:a16="http://schemas.microsoft.com/office/drawing/2014/main" val="4026133915"/>
                    </a:ext>
                  </a:extLst>
                </a:gridCol>
                <a:gridCol w="2309091">
                  <a:extLst>
                    <a:ext uri="{9D8B030D-6E8A-4147-A177-3AD203B41FA5}">
                      <a16:colId xmlns:a16="http://schemas.microsoft.com/office/drawing/2014/main" val="4007759507"/>
                    </a:ext>
                  </a:extLst>
                </a:gridCol>
                <a:gridCol w="2004511">
                  <a:extLst>
                    <a:ext uri="{9D8B030D-6E8A-4147-A177-3AD203B41FA5}">
                      <a16:colId xmlns:a16="http://schemas.microsoft.com/office/drawing/2014/main" val="3696993978"/>
                    </a:ext>
                  </a:extLst>
                </a:gridCol>
                <a:gridCol w="3133199">
                  <a:extLst>
                    <a:ext uri="{9D8B030D-6E8A-4147-A177-3AD203B41FA5}">
                      <a16:colId xmlns:a16="http://schemas.microsoft.com/office/drawing/2014/main" val="1366962434"/>
                    </a:ext>
                  </a:extLst>
                </a:gridCol>
              </a:tblGrid>
              <a:tr h="600691">
                <a:tc>
                  <a:txBody>
                    <a:bodyPr/>
                    <a:lstStyle/>
                    <a:p>
                      <a:r>
                        <a:rPr lang="en-US" sz="1400" b="1" dirty="0"/>
                        <a:t>Model Pair</a:t>
                      </a:r>
                      <a:endParaRPr lang="en-US" sz="1400" dirty="0"/>
                    </a:p>
                  </a:txBody>
                  <a:tcPr anchor="ctr">
                    <a:solidFill>
                      <a:srgbClr val="00003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T-statistic (Evidence)</a:t>
                      </a:r>
                      <a:endParaRPr lang="en-US" sz="1400" dirty="0"/>
                    </a:p>
                  </a:txBody>
                  <a:tcPr anchor="ctr">
                    <a:solidFill>
                      <a:srgbClr val="0000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Performance Gain</a:t>
                      </a:r>
                      <a:endParaRPr lang="en-US" sz="1400" dirty="0"/>
                    </a:p>
                  </a:txBody>
                  <a:tcPr anchor="ctr">
                    <a:solidFill>
                      <a:srgbClr val="00003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Cost Difference</a:t>
                      </a:r>
                      <a:endParaRPr lang="en-US" sz="1400" dirty="0"/>
                    </a:p>
                  </a:txBody>
                  <a:tcPr anchor="ctr">
                    <a:solidFill>
                      <a:srgbClr val="0000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Business Recommendation</a:t>
                      </a:r>
                      <a:endParaRPr lang="en-US" sz="1400" dirty="0"/>
                    </a:p>
                  </a:txBody>
                  <a:tcPr anchor="ctr">
                    <a:solidFill>
                      <a:srgbClr val="0000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669228"/>
                  </a:ext>
                </a:extLst>
              </a:tr>
              <a:tr h="600691">
                <a:tc>
                  <a:txBody>
                    <a:bodyPr/>
                    <a:lstStyle/>
                    <a:p>
                      <a:r>
                        <a:rPr lang="en-US" sz="1400" b="1" dirty="0"/>
                        <a:t>Llama Base vs. RAG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-9.03 (p &lt; 0.001)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25.5%( Llama RAG Higher)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+20% operational 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Adopt for high-accuracy, mission-critical applications.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6744973"/>
                  </a:ext>
                </a:extLst>
              </a:tr>
              <a:tr h="600691">
                <a:tc>
                  <a:txBody>
                    <a:bodyPr/>
                    <a:lstStyle/>
                    <a:p>
                      <a:r>
                        <a:rPr lang="en-US" sz="1400" b="1" dirty="0"/>
                        <a:t>Mistral Base vs. RAG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-2.11 (p = 0.036)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5.8% (Mistral RAG Higher)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+20% operational 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 for moderate-scale, cost-sensitive tasks.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5004684"/>
                  </a:ext>
                </a:extLst>
              </a:tr>
              <a:tr h="600691">
                <a:tc>
                  <a:txBody>
                    <a:bodyPr/>
                    <a:lstStyle/>
                    <a:p>
                      <a:r>
                        <a:rPr lang="en-US" sz="1400" b="1" dirty="0"/>
                        <a:t>Gemma Base vs. RAG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-0.78 (p = 0.436)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Negligible (~2%)</a:t>
                      </a:r>
                    </a:p>
                    <a:p>
                      <a:r>
                        <a:rPr lang="en-US" sz="1400" dirty="0"/>
                        <a:t>(Gemma RAG Higher)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+20% operational 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Retain Base for cost savings; RAG improvement not justified.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377829"/>
                  </a:ext>
                </a:extLst>
              </a:tr>
              <a:tr h="600691">
                <a:tc>
                  <a:txBody>
                    <a:bodyPr/>
                    <a:lstStyle/>
                    <a:p>
                      <a:r>
                        <a:rPr lang="sv-SE" sz="1400" b="1" dirty="0"/>
                        <a:t>Gemma RAG vs. Mistral RAG</a:t>
                      </a:r>
                      <a:endParaRPr lang="sv-S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-2.95 (p = 0.0035)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9.1% (Mistral RAG Higher)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Comparable costs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Use Mistral RAG for better performance and cost efficiency.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834772"/>
                  </a:ext>
                </a:extLst>
              </a:tr>
              <a:tr h="600691">
                <a:tc>
                  <a:txBody>
                    <a:bodyPr/>
                    <a:lstStyle/>
                    <a:p>
                      <a:r>
                        <a:rPr lang="es-ES" sz="1400" b="1"/>
                        <a:t>Mistral Base vs. Llama Base</a:t>
                      </a:r>
                      <a:endParaRPr lang="es-E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6.96 (p = 5.45e-11)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15.8% (Mistral higher)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10× higher cost (Llama)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 Mistral Base for applications having  low operational costs and high efficiency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577337"/>
                  </a:ext>
                </a:extLst>
              </a:tr>
              <a:tr h="848035">
                <a:tc>
                  <a:txBody>
                    <a:bodyPr/>
                    <a:lstStyle/>
                    <a:p>
                      <a:r>
                        <a:rPr lang="en-US" sz="1400" b="1"/>
                        <a:t>Llama RAG vs. Mistral RAG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-0.84 (p = 0.402)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Negligible (&lt;2%) </a:t>
                      </a:r>
                    </a:p>
                    <a:p>
                      <a:r>
                        <a:rPr lang="en-US" sz="1400" dirty="0"/>
                        <a:t>(Llama RAG Higher)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10× higher cost (Llama)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 Mistral RAG for cost-effective performance where budget is constrained.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3991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2237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362E8-2124-E587-CF3A-AAB33341F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64585D0-8604-28A6-51E5-C38A148FB551}"/>
              </a:ext>
            </a:extLst>
          </p:cNvPr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rgbClr val="000030"/>
          </a:solidFill>
        </p:spPr>
        <p:txBody>
          <a:bodyPr wrap="square" rtlCol="0">
            <a:spAutoFit/>
          </a:bodyPr>
          <a:lstStyle/>
          <a:p>
            <a:r>
              <a:rPr lang="en-US" sz="4400" cap="all" dirty="0">
                <a:solidFill>
                  <a:schemeClr val="bg1"/>
                </a:solidFill>
                <a:latin typeface="Bodoni MT" panose="02070603080606020203" pitchFamily="18" charset="0"/>
                <a:ea typeface="+mj-ea"/>
                <a:cs typeface="+mj-cs"/>
              </a:rPr>
              <a:t>Conclusion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CC86568-7E78-A225-E76E-712BF43A1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D0DFF-84AA-4DB8-ACC9-2DF7E7A5A92C}" type="slidenum">
              <a:rPr lang="en-US" smtClean="0"/>
              <a:t>12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EB956C-82A1-99D5-252E-2153FEDF23BE}"/>
              </a:ext>
            </a:extLst>
          </p:cNvPr>
          <p:cNvSpPr txBox="1"/>
          <p:nvPr/>
        </p:nvSpPr>
        <p:spPr>
          <a:xfrm>
            <a:off x="27167" y="466748"/>
            <a:ext cx="10288988" cy="42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dirty="0">
              <a:latin typeface="Bodoni MT" panose="02070603080606020203" pitchFamily="18" charset="0"/>
              <a:cs typeface="Times New Roman"/>
            </a:endParaRPr>
          </a:p>
          <a:p>
            <a:pPr marL="355600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Bodoni MT" panose="02070603080606020203" pitchFamily="18" charset="0"/>
                <a:cs typeface="Times New Roman"/>
              </a:rPr>
              <a:t>Llama RAG is the top choice for high-accuracy, mission-critical tasks, justifying a 20% operational cost increase for applications demanding precision.</a:t>
            </a:r>
          </a:p>
          <a:p>
            <a:pPr marL="355600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Bodoni MT" panose="02070603080606020203" pitchFamily="18" charset="0"/>
                <a:cs typeface="Times New Roman"/>
              </a:rPr>
              <a:t>Mistral RAG is the most cost-effective option for moderate to high-performance needs.</a:t>
            </a:r>
          </a:p>
          <a:p>
            <a:pPr marL="355600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Bodoni MT" panose="02070603080606020203" pitchFamily="18" charset="0"/>
                <a:cs typeface="Times New Roman"/>
              </a:rPr>
              <a:t>Gemma Base should be retained for low-cost scenarios where performance gains from RAG are negligible, while Mistral Base outperforms Gemma Base at similar costs, offering better value for moderate tasks.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endParaRPr lang="en-US" dirty="0">
              <a:latin typeface="Bodoni MT" panose="02070603080606020203" pitchFamily="18" charset="0"/>
              <a:cs typeface="Times New Roman"/>
            </a:endParaRPr>
          </a:p>
          <a:p>
            <a:pPr marL="355600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dirty="0">
              <a:latin typeface="Bodoni MT" panose="02070603080606020203" pitchFamily="18" charset="0"/>
              <a:cs typeface="Times New Roman"/>
            </a:endParaRPr>
          </a:p>
          <a:p>
            <a:pPr marL="355600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dirty="0">
              <a:latin typeface="Bodoni MT" panose="02070603080606020203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728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00F847-2607-F827-1433-0EAA937DE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0BBE1-9517-4A5F-B9B5-66E456BFEE38}" type="slidenum">
              <a:rPr lang="en-IN" smtClean="0"/>
              <a:t>13</a:t>
            </a:fld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C92BC15-AD07-A5C6-5537-8CC3658B0844}"/>
              </a:ext>
            </a:extLst>
          </p:cNvPr>
          <p:cNvSpPr txBox="1">
            <a:spLocks/>
          </p:cNvSpPr>
          <p:nvPr/>
        </p:nvSpPr>
        <p:spPr>
          <a:xfrm>
            <a:off x="1" y="3126850"/>
            <a:ext cx="12191999" cy="604299"/>
          </a:xfrm>
          <a:prstGeom prst="rect">
            <a:avLst/>
          </a:prstGeom>
          <a:solidFill>
            <a:srgbClr val="000030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Bodoni MT" panose="02070603080606020203" pitchFamily="18" charset="0"/>
                <a:cs typeface="Times New Roman" panose="02020603050405020304" pitchFamily="18" charset="0"/>
              </a:rPr>
              <a:t>THANK YOU!</a:t>
            </a:r>
            <a:endParaRPr lang="en-IN" sz="36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65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6">
            <a:extLst>
              <a:ext uri="{FF2B5EF4-FFF2-40B4-BE49-F238E27FC236}">
                <a16:creationId xmlns:a16="http://schemas.microsoft.com/office/drawing/2014/main" id="{9FDF284E-3030-7045-B348-8092637196F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4514" y="4025564"/>
            <a:ext cx="1660190" cy="1805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object 8">
            <a:extLst>
              <a:ext uri="{FF2B5EF4-FFF2-40B4-BE49-F238E27FC236}">
                <a16:creationId xmlns:a16="http://schemas.microsoft.com/office/drawing/2014/main" id="{F0B3624C-FE3F-E8A0-3191-28B00DA1F42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79951" y="4044401"/>
            <a:ext cx="1877306" cy="1805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object 9">
            <a:extLst>
              <a:ext uri="{FF2B5EF4-FFF2-40B4-BE49-F238E27FC236}">
                <a16:creationId xmlns:a16="http://schemas.microsoft.com/office/drawing/2014/main" id="{5559F926-E985-090F-51B3-27B397835CE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10173" y="1087213"/>
            <a:ext cx="1968433" cy="193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object 12">
            <a:extLst>
              <a:ext uri="{FF2B5EF4-FFF2-40B4-BE49-F238E27FC236}">
                <a16:creationId xmlns:a16="http://schemas.microsoft.com/office/drawing/2014/main" id="{D6D26E18-3367-C07A-1B98-C264E3EAAD74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9094" y="4055095"/>
            <a:ext cx="1968434" cy="1815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0D67EF-E73D-9BBF-6B27-C3299F9A2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14970"/>
          </a:xfrm>
          <a:solidFill>
            <a:srgbClr val="000030"/>
          </a:solidFill>
        </p:spPr>
        <p:txBody>
          <a:bodyPr/>
          <a:lstStyle/>
          <a:p>
            <a:r>
              <a:rPr lang="en-IN" sz="3600" b="0" dirty="0">
                <a:solidFill>
                  <a:schemeClr val="bg1"/>
                </a:solidFill>
                <a:latin typeface="Bodoni MT" panose="02070603080606020203" pitchFamily="18" charset="0"/>
              </a:rPr>
              <a:t>   </a:t>
            </a:r>
            <a:r>
              <a:rPr lang="en-IN" sz="3600" b="0" u="sng" dirty="0">
                <a:solidFill>
                  <a:schemeClr val="bg1"/>
                </a:solidFill>
                <a:latin typeface="Bodoni MT" panose="02070603080606020203" pitchFamily="18" charset="0"/>
              </a:rPr>
              <a:t>Meet our Team</a:t>
            </a:r>
          </a:p>
        </p:txBody>
      </p:sp>
      <p:pic>
        <p:nvPicPr>
          <p:cNvPr id="11" name="object 14">
            <a:extLst>
              <a:ext uri="{FF2B5EF4-FFF2-40B4-BE49-F238E27FC236}">
                <a16:creationId xmlns:a16="http://schemas.microsoft.com/office/drawing/2014/main" id="{DDE249D6-37AC-DDAD-681B-D16874DF80C0}"/>
              </a:ext>
            </a:extLst>
          </p:cNvPr>
          <p:cNvPicPr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1606" y="4049837"/>
            <a:ext cx="1836272" cy="182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object 15">
            <a:extLst>
              <a:ext uri="{FF2B5EF4-FFF2-40B4-BE49-F238E27FC236}">
                <a16:creationId xmlns:a16="http://schemas.microsoft.com/office/drawing/2014/main" id="{3644FF03-6371-E9E6-9144-EEEB7BD1E7DD}"/>
              </a:ext>
            </a:extLst>
          </p:cNvPr>
          <p:cNvPicPr/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31961" y="3976563"/>
            <a:ext cx="1968433" cy="1794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object 7">
            <a:extLst>
              <a:ext uri="{FF2B5EF4-FFF2-40B4-BE49-F238E27FC236}">
                <a16:creationId xmlns:a16="http://schemas.microsoft.com/office/drawing/2014/main" id="{D3B7E4E6-3B7A-1596-9DBA-FE6C5A2709AD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46824" y="1087213"/>
            <a:ext cx="1766808" cy="193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object 10">
            <a:extLst>
              <a:ext uri="{FF2B5EF4-FFF2-40B4-BE49-F238E27FC236}">
                <a16:creationId xmlns:a16="http://schemas.microsoft.com/office/drawing/2014/main" id="{B2D40171-89AB-FDD6-2F02-F963343304E7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53966" y="1087213"/>
            <a:ext cx="2079620" cy="193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object 13">
            <a:extLst>
              <a:ext uri="{FF2B5EF4-FFF2-40B4-BE49-F238E27FC236}">
                <a16:creationId xmlns:a16="http://schemas.microsoft.com/office/drawing/2014/main" id="{C1128768-3828-27A2-0313-4AA9D134ED64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568929" y="1087214"/>
            <a:ext cx="1968433" cy="193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object 16">
            <a:extLst>
              <a:ext uri="{FF2B5EF4-FFF2-40B4-BE49-F238E27FC236}">
                <a16:creationId xmlns:a16="http://schemas.microsoft.com/office/drawing/2014/main" id="{899B984F-4A90-A7C2-B0AE-28856CCF3E87}"/>
              </a:ext>
            </a:extLst>
          </p:cNvPr>
          <p:cNvSpPr txBox="1"/>
          <p:nvPr/>
        </p:nvSpPr>
        <p:spPr>
          <a:xfrm>
            <a:off x="1046824" y="3140919"/>
            <a:ext cx="1766808" cy="7816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b="1" u="sng" spc="-10" dirty="0">
                <a:solidFill>
                  <a:schemeClr val="accent1">
                    <a:lumMod val="50000"/>
                  </a:schemeClr>
                </a:solidFill>
                <a:uFill>
                  <a:solidFill>
                    <a:srgbClr val="000000"/>
                  </a:solidFill>
                </a:uFill>
                <a:latin typeface="Bodoni MT" panose="02070603080606020203" pitchFamily="18" charset="0"/>
                <a:cs typeface="Times New Roman"/>
              </a:rPr>
              <a:t>Aravin</a:t>
            </a:r>
            <a:r>
              <a:rPr lang="en-US" b="1" u="sng" spc="-10" dirty="0">
                <a:solidFill>
                  <a:schemeClr val="accent1">
                    <a:lumMod val="50000"/>
                  </a:schemeClr>
                </a:solidFill>
                <a:uFill>
                  <a:solidFill>
                    <a:srgbClr val="000000"/>
                  </a:solidFill>
                </a:uFill>
                <a:latin typeface="Bodoni MT" panose="02070603080606020203" pitchFamily="18" charset="0"/>
                <a:cs typeface="Times New Roman"/>
              </a:rPr>
              <a:t>d(SL)</a:t>
            </a:r>
            <a:br>
              <a:rPr lang="en-US" sz="16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</a:br>
            <a:r>
              <a:rPr lang="en-US" sz="1600" u="sng" spc="-10" dirty="0">
                <a:uFill>
                  <a:solidFill>
                    <a:srgbClr val="000000"/>
                  </a:solidFill>
                </a:uFill>
                <a:latin typeface="Bodoni MT" panose="02070603080606020203" pitchFamily="18" charset="0"/>
                <a:cs typeface="Times New Roman"/>
              </a:rPr>
              <a:t>aravind_reddy.datla@uconn.edu</a:t>
            </a:r>
            <a:endParaRPr sz="1600" u="sng" spc="-10" dirty="0">
              <a:uFill>
                <a:solidFill>
                  <a:srgbClr val="000000"/>
                </a:solidFill>
              </a:uFill>
              <a:latin typeface="Bodoni MT" panose="02070603080606020203" pitchFamily="18" charset="0"/>
              <a:cs typeface="Times New Roman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6BF9D85A-C98B-196E-3656-4CC6D4EDC96A}"/>
              </a:ext>
            </a:extLst>
          </p:cNvPr>
          <p:cNvSpPr txBox="1"/>
          <p:nvPr/>
        </p:nvSpPr>
        <p:spPr>
          <a:xfrm>
            <a:off x="3013318" y="3118187"/>
            <a:ext cx="3082682" cy="8560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1270" algn="ctr">
              <a:spcBef>
                <a:spcPts val="95"/>
              </a:spcBef>
            </a:pPr>
            <a:r>
              <a:rPr b="1" spc="-10" dirty="0">
                <a:solidFill>
                  <a:schemeClr val="accent1">
                    <a:lumMod val="50000"/>
                  </a:schemeClr>
                </a:solidFill>
                <a:uFill>
                  <a:solidFill>
                    <a:srgbClr val="000000"/>
                  </a:solidFill>
                </a:uFill>
                <a:latin typeface="Bodoni MT" panose="02070603080606020203" pitchFamily="18" charset="0"/>
                <a:cs typeface="Times New Roman"/>
              </a:rPr>
              <a:t>Pramod (PM)</a:t>
            </a:r>
            <a:endParaRPr lang="en-US" b="1" spc="-10" dirty="0">
              <a:solidFill>
                <a:schemeClr val="accent1">
                  <a:lumMod val="50000"/>
                </a:schemeClr>
              </a:solidFill>
              <a:uFill>
                <a:solidFill>
                  <a:srgbClr val="000000"/>
                </a:solidFill>
              </a:uFill>
              <a:latin typeface="Bodoni MT" panose="02070603080606020203" pitchFamily="18" charset="0"/>
              <a:cs typeface="Times New Roman"/>
            </a:endParaRPr>
          </a:p>
          <a:p>
            <a:pPr marL="12065" marR="5080" indent="1270" algn="ctr">
              <a:spcBef>
                <a:spcPts val="95"/>
              </a:spcBef>
            </a:pPr>
            <a:r>
              <a:rPr lang="en-US" spc="-10" dirty="0">
                <a:uFill>
                  <a:solidFill>
                    <a:srgbClr val="000000"/>
                  </a:solidFill>
                </a:uFill>
                <a:latin typeface="Bodoni MT" panose="02070603080606020203" pitchFamily="18" charset="0"/>
                <a:cs typeface="Times New Roman"/>
              </a:rPr>
              <a:t>pramod_Chakravarthy.kandula@uconn.edu</a:t>
            </a:r>
            <a:endParaRPr spc="-10" dirty="0">
              <a:uFill>
                <a:solidFill>
                  <a:srgbClr val="000000"/>
                </a:solidFill>
              </a:uFill>
              <a:latin typeface="Bodoni MT" panose="02070603080606020203" pitchFamily="18" charset="0"/>
              <a:cs typeface="Times New Roman"/>
            </a:endParaRPr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57C53A33-58DB-D975-61CD-F5FBF2C3A8C1}"/>
              </a:ext>
            </a:extLst>
          </p:cNvPr>
          <p:cNvSpPr txBox="1"/>
          <p:nvPr/>
        </p:nvSpPr>
        <p:spPr>
          <a:xfrm>
            <a:off x="6295686" y="3110141"/>
            <a:ext cx="2185183" cy="843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95"/>
              </a:spcBef>
            </a:pPr>
            <a:r>
              <a:rPr b="1" spc="170" dirty="0">
                <a:solidFill>
                  <a:schemeClr val="accent1">
                    <a:lumMod val="50000"/>
                  </a:schemeClr>
                </a:solidFill>
                <a:uFill>
                  <a:solidFill>
                    <a:srgbClr val="000000"/>
                  </a:solidFill>
                </a:uFill>
                <a:latin typeface="Bodoni MT" panose="02070603080606020203" pitchFamily="18" charset="0"/>
                <a:cs typeface="Trebuchet MS"/>
              </a:rPr>
              <a:t>Revanth</a:t>
            </a:r>
            <a:r>
              <a:rPr b="1" spc="170" dirty="0">
                <a:latin typeface="Bodoni MT" panose="02070603080606020203" pitchFamily="18" charset="0"/>
                <a:cs typeface="Trebuchet MS"/>
              </a:rPr>
              <a:t> </a:t>
            </a:r>
            <a:r>
              <a:rPr spc="-10" dirty="0">
                <a:uFill>
                  <a:solidFill>
                    <a:srgbClr val="000000"/>
                  </a:solidFill>
                </a:uFill>
                <a:latin typeface="Bodoni MT" panose="02070603080606020203" pitchFamily="18" charset="0"/>
                <a:cs typeface="Times New Roman"/>
              </a:rPr>
              <a:t>revanth_goud.gaja</a:t>
            </a:r>
            <a:r>
              <a:rPr spc="-1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pc="-10" dirty="0">
                <a:uFill>
                  <a:solidFill>
                    <a:srgbClr val="000000"/>
                  </a:solidFill>
                </a:uFill>
                <a:latin typeface="Bodoni MT" panose="02070603080606020203" pitchFamily="18" charset="0"/>
                <a:cs typeface="Times New Roman"/>
                <a:hlinkClick r:id="rId14"/>
              </a:rPr>
              <a:t>gauni@uconn.edu</a:t>
            </a:r>
            <a:endParaRPr dirty="0">
              <a:latin typeface="Bodoni MT" panose="02070603080606020203" pitchFamily="18" charset="0"/>
              <a:cs typeface="Times New Roman"/>
            </a:endParaRPr>
          </a:p>
        </p:txBody>
      </p:sp>
      <p:sp>
        <p:nvSpPr>
          <p:cNvPr id="22" name="object 25">
            <a:extLst>
              <a:ext uri="{FF2B5EF4-FFF2-40B4-BE49-F238E27FC236}">
                <a16:creationId xmlns:a16="http://schemas.microsoft.com/office/drawing/2014/main" id="{4B5EC418-B7D6-6E0D-9D8A-487BD9C2AEF5}"/>
              </a:ext>
            </a:extLst>
          </p:cNvPr>
          <p:cNvSpPr txBox="1"/>
          <p:nvPr/>
        </p:nvSpPr>
        <p:spPr>
          <a:xfrm>
            <a:off x="417194" y="6003182"/>
            <a:ext cx="1898533" cy="843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95"/>
              </a:spcBef>
            </a:pPr>
            <a:r>
              <a:rPr b="1" u="sng" spc="-10" dirty="0">
                <a:solidFill>
                  <a:schemeClr val="accent1">
                    <a:lumMod val="50000"/>
                  </a:schemeClr>
                </a:solidFill>
                <a:uFill>
                  <a:solidFill>
                    <a:srgbClr val="000000"/>
                  </a:solidFill>
                </a:uFill>
                <a:latin typeface="Bodoni MT" panose="02070603080606020203" pitchFamily="18" charset="0"/>
                <a:cs typeface="Times New Roman"/>
              </a:rPr>
              <a:t>Himavanth</a:t>
            </a:r>
            <a:r>
              <a:rPr b="1" spc="-1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pc="-10" dirty="0">
                <a:uFill>
                  <a:solidFill>
                    <a:srgbClr val="000000"/>
                  </a:solidFill>
                </a:uFill>
                <a:latin typeface="Bodoni MT" panose="02070603080606020203" pitchFamily="18" charset="0"/>
                <a:cs typeface="Times New Roman"/>
              </a:rPr>
              <a:t>himavanth.anant</a:t>
            </a:r>
            <a:r>
              <a:rPr spc="-1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pc="-10" dirty="0">
                <a:uFill>
                  <a:solidFill>
                    <a:srgbClr val="000000"/>
                  </a:solidFill>
                </a:uFill>
                <a:latin typeface="Bodoni MT" panose="02070603080606020203" pitchFamily="18" charset="0"/>
                <a:cs typeface="Times New Roman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hula@uconn.edu</a:t>
            </a:r>
            <a:endParaRPr dirty="0">
              <a:latin typeface="Bodoni MT" panose="02070603080606020203" pitchFamily="18" charset="0"/>
              <a:cs typeface="Times New Roman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39BBD3F7-F685-9B90-3540-01A3659437E6}"/>
              </a:ext>
            </a:extLst>
          </p:cNvPr>
          <p:cNvSpPr txBox="1"/>
          <p:nvPr/>
        </p:nvSpPr>
        <p:spPr>
          <a:xfrm>
            <a:off x="3009146" y="5981767"/>
            <a:ext cx="1698382" cy="843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95"/>
              </a:spcBef>
            </a:pPr>
            <a:r>
              <a:rPr b="1" u="sng" dirty="0">
                <a:solidFill>
                  <a:schemeClr val="accent1">
                    <a:lumMod val="50000"/>
                  </a:schemeClr>
                </a:solidFill>
                <a:uFill>
                  <a:solidFill>
                    <a:srgbClr val="000000"/>
                  </a:solidFill>
                </a:uFill>
                <a:latin typeface="Bodoni MT" panose="02070603080606020203" pitchFamily="18" charset="0"/>
                <a:cs typeface="Times New Roman"/>
              </a:rPr>
              <a:t>Usha</a:t>
            </a:r>
            <a:r>
              <a:rPr b="1" u="sng" spc="-35" dirty="0">
                <a:solidFill>
                  <a:schemeClr val="accent1">
                    <a:lumMod val="50000"/>
                  </a:schemeClr>
                </a:solidFill>
                <a:uFill>
                  <a:solidFill>
                    <a:srgbClr val="000000"/>
                  </a:solidFill>
                </a:uFill>
                <a:latin typeface="Bodoni MT" panose="02070603080606020203" pitchFamily="18" charset="0"/>
                <a:cs typeface="Times New Roman"/>
              </a:rPr>
              <a:t> </a:t>
            </a:r>
            <a:r>
              <a:rPr b="1" u="sng" spc="-20" dirty="0">
                <a:solidFill>
                  <a:schemeClr val="accent1">
                    <a:lumMod val="50000"/>
                  </a:schemeClr>
                </a:solidFill>
                <a:uFill>
                  <a:solidFill>
                    <a:srgbClr val="000000"/>
                  </a:solidFill>
                </a:uFill>
                <a:latin typeface="Bodoni MT" panose="02070603080606020203" pitchFamily="18" charset="0"/>
                <a:cs typeface="Times New Roman"/>
              </a:rPr>
              <a:t>Sree</a:t>
            </a:r>
            <a:r>
              <a:rPr b="1" spc="-2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u="sng" spc="-10" dirty="0">
                <a:uFill>
                  <a:solidFill>
                    <a:srgbClr val="000000"/>
                  </a:solidFill>
                </a:uFill>
                <a:latin typeface="Bodoni MT" panose="02070603080606020203" pitchFamily="18" charset="0"/>
                <a:cs typeface="Times New Roman"/>
              </a:rPr>
              <a:t>usha_sree.dindi</a:t>
            </a:r>
            <a:r>
              <a:rPr spc="-1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u="sng" spc="-10" dirty="0">
                <a:uFill>
                  <a:solidFill>
                    <a:srgbClr val="000000"/>
                  </a:solidFill>
                </a:uFill>
                <a:latin typeface="Bodoni MT" panose="02070603080606020203" pitchFamily="18" charset="0"/>
                <a:cs typeface="Times New Roman"/>
              </a:rPr>
              <a:t>@uconn.edu</a:t>
            </a:r>
            <a:endParaRPr dirty="0">
              <a:latin typeface="Bodoni MT" panose="02070603080606020203" pitchFamily="18" charset="0"/>
              <a:cs typeface="Times New Roman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5F06A4F3-7F24-4A49-EB96-6BCD2D05B269}"/>
              </a:ext>
            </a:extLst>
          </p:cNvPr>
          <p:cNvSpPr txBox="1"/>
          <p:nvPr/>
        </p:nvSpPr>
        <p:spPr>
          <a:xfrm>
            <a:off x="5346767" y="5919627"/>
            <a:ext cx="1814398" cy="843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1270" algn="ctr">
              <a:lnSpc>
                <a:spcPct val="100000"/>
              </a:lnSpc>
              <a:spcBef>
                <a:spcPts val="95"/>
              </a:spcBef>
            </a:pPr>
            <a:r>
              <a:rPr b="1" spc="-10" dirty="0">
                <a:solidFill>
                  <a:schemeClr val="accent1">
                    <a:lumMod val="50000"/>
                  </a:schemeClr>
                </a:solidFill>
                <a:uFill>
                  <a:solidFill>
                    <a:srgbClr val="000000"/>
                  </a:solidFill>
                </a:uFill>
                <a:latin typeface="Bodoni MT" panose="02070603080606020203" pitchFamily="18" charset="0"/>
                <a:cs typeface="Times New Roman"/>
              </a:rPr>
              <a:t>Navya</a:t>
            </a:r>
            <a:r>
              <a:rPr b="1" spc="-1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pc="-10" dirty="0">
                <a:uFill>
                  <a:solidFill>
                    <a:srgbClr val="000000"/>
                  </a:solidFill>
                </a:uFill>
                <a:latin typeface="Bodoni MT" panose="02070603080606020203" pitchFamily="18" charset="0"/>
                <a:cs typeface="Times New Roman"/>
              </a:rPr>
              <a:t>navya.vaddavalli</a:t>
            </a:r>
            <a:r>
              <a:rPr spc="-1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pc="-10" dirty="0">
                <a:uFill>
                  <a:solidFill>
                    <a:srgbClr val="000000"/>
                  </a:solidFill>
                </a:uFill>
                <a:latin typeface="Bodoni MT" panose="02070603080606020203" pitchFamily="18" charset="0"/>
                <a:cs typeface="Times New Roman"/>
              </a:rPr>
              <a:t>@uconn.edu</a:t>
            </a:r>
            <a:endParaRPr dirty="0">
              <a:latin typeface="Bodoni MT" panose="02070603080606020203" pitchFamily="18" charset="0"/>
              <a:cs typeface="Times New Roman"/>
            </a:endParaRPr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EBE5E1FC-00D0-12C4-EADF-832D967223DD}"/>
              </a:ext>
            </a:extLst>
          </p:cNvPr>
          <p:cNvSpPr txBox="1"/>
          <p:nvPr/>
        </p:nvSpPr>
        <p:spPr>
          <a:xfrm>
            <a:off x="9274704" y="3079363"/>
            <a:ext cx="1667347" cy="843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95"/>
              </a:spcBef>
            </a:pPr>
            <a:r>
              <a:rPr b="1" spc="-10" dirty="0">
                <a:solidFill>
                  <a:schemeClr val="accent1">
                    <a:lumMod val="50000"/>
                  </a:schemeClr>
                </a:solidFill>
                <a:uFill>
                  <a:solidFill>
                    <a:srgbClr val="000000"/>
                  </a:solidFill>
                </a:uFill>
                <a:latin typeface="Bodoni MT" panose="02070603080606020203" pitchFamily="18" charset="0"/>
                <a:cs typeface="Times New Roman"/>
              </a:rPr>
              <a:t>Sruthilaya</a:t>
            </a:r>
            <a:r>
              <a:rPr b="1" spc="-1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pc="-10" dirty="0">
                <a:uFill>
                  <a:solidFill>
                    <a:srgbClr val="000000"/>
                  </a:solidFill>
                </a:uFill>
                <a:latin typeface="Bodoni MT" panose="02070603080606020203" pitchFamily="18" charset="0"/>
                <a:cs typeface="Times New Roman"/>
              </a:rPr>
              <a:t>sruthilaya.dara@</a:t>
            </a:r>
            <a:r>
              <a:rPr spc="-1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pc="-10" dirty="0">
                <a:uFill>
                  <a:solidFill>
                    <a:srgbClr val="000000"/>
                  </a:solidFill>
                </a:uFill>
                <a:latin typeface="Bodoni MT" panose="02070603080606020203" pitchFamily="18" charset="0"/>
                <a:cs typeface="Times New Roman"/>
              </a:rPr>
              <a:t>uconn.edu</a:t>
            </a:r>
            <a:endParaRPr dirty="0">
              <a:latin typeface="Bodoni MT" panose="02070603080606020203" pitchFamily="18" charset="0"/>
              <a:cs typeface="Times New Roman"/>
            </a:endParaRPr>
          </a:p>
        </p:txBody>
      </p:sp>
      <p:sp>
        <p:nvSpPr>
          <p:cNvPr id="26" name="object 21">
            <a:extLst>
              <a:ext uri="{FF2B5EF4-FFF2-40B4-BE49-F238E27FC236}">
                <a16:creationId xmlns:a16="http://schemas.microsoft.com/office/drawing/2014/main" id="{87F91E44-1883-9F2C-301E-8A32A8034907}"/>
              </a:ext>
            </a:extLst>
          </p:cNvPr>
          <p:cNvSpPr txBox="1"/>
          <p:nvPr/>
        </p:nvSpPr>
        <p:spPr>
          <a:xfrm>
            <a:off x="7325344" y="5924905"/>
            <a:ext cx="2497353" cy="843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1270" algn="ctr">
              <a:lnSpc>
                <a:spcPct val="100000"/>
              </a:lnSpc>
              <a:spcBef>
                <a:spcPts val="95"/>
              </a:spcBef>
            </a:pPr>
            <a:r>
              <a:rPr b="1" spc="-10" dirty="0" err="1">
                <a:solidFill>
                  <a:schemeClr val="accent1">
                    <a:lumMod val="50000"/>
                  </a:schemeClr>
                </a:solidFill>
                <a:uFill>
                  <a:solidFill>
                    <a:srgbClr val="000000"/>
                  </a:solidFill>
                </a:uFill>
                <a:latin typeface="Bodoni MT" panose="02070603080606020203" pitchFamily="18" charset="0"/>
                <a:cs typeface="Times New Roman"/>
              </a:rPr>
              <a:t>Yaswanth</a:t>
            </a:r>
            <a:r>
              <a:rPr b="1" spc="-10" dirty="0">
                <a:solidFill>
                  <a:schemeClr val="accent1">
                    <a:lumMod val="50000"/>
                  </a:schemeClr>
                </a:solidFill>
                <a:latin typeface="Bodoni MT" panose="02070603080606020203" pitchFamily="18" charset="0"/>
                <a:cs typeface="Times New Roman"/>
              </a:rPr>
              <a:t> </a:t>
            </a:r>
            <a:r>
              <a:rPr spc="-10" dirty="0">
                <a:uFill>
                  <a:solidFill>
                    <a:srgbClr val="000000"/>
                  </a:solidFill>
                </a:uFill>
                <a:latin typeface="Bodoni MT" panose="02070603080606020203" pitchFamily="18" charset="0"/>
                <a:cs typeface="Times New Roman"/>
              </a:rPr>
              <a:t>yashwanth_aniru</a:t>
            </a:r>
            <a:r>
              <a:rPr spc="-1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pc="-10" dirty="0">
                <a:uFill>
                  <a:solidFill>
                    <a:srgbClr val="000000"/>
                  </a:solidFill>
                </a:uFill>
                <a:latin typeface="Bodoni MT" panose="02070603080606020203" pitchFamily="18" charset="0"/>
                <a:cs typeface="Times New Roman"/>
              </a:rPr>
              <a:t>dh.ettikala@uco</a:t>
            </a:r>
            <a:r>
              <a:rPr spc="-1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pc="-10" dirty="0">
                <a:uFill>
                  <a:solidFill>
                    <a:srgbClr val="000000"/>
                  </a:solidFill>
                </a:uFill>
                <a:latin typeface="Bodoni MT" panose="02070603080606020203" pitchFamily="18" charset="0"/>
                <a:cs typeface="Times New Roman"/>
              </a:rPr>
              <a:t>nn.edu</a:t>
            </a:r>
            <a:endParaRPr dirty="0">
              <a:latin typeface="Bodoni MT" panose="02070603080606020203" pitchFamily="18" charset="0"/>
              <a:cs typeface="Times New Roman"/>
            </a:endParaRPr>
          </a:p>
        </p:txBody>
      </p:sp>
      <p:sp>
        <p:nvSpPr>
          <p:cNvPr id="27" name="object 20">
            <a:extLst>
              <a:ext uri="{FF2B5EF4-FFF2-40B4-BE49-F238E27FC236}">
                <a16:creationId xmlns:a16="http://schemas.microsoft.com/office/drawing/2014/main" id="{9AFD049C-90EA-2138-2196-9A5F362816CA}"/>
              </a:ext>
            </a:extLst>
          </p:cNvPr>
          <p:cNvSpPr txBox="1"/>
          <p:nvPr/>
        </p:nvSpPr>
        <p:spPr>
          <a:xfrm>
            <a:off x="10034852" y="5919627"/>
            <a:ext cx="1814398" cy="843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95"/>
              </a:spcBef>
            </a:pPr>
            <a:r>
              <a:rPr b="1" spc="-10" dirty="0">
                <a:solidFill>
                  <a:schemeClr val="accent1">
                    <a:lumMod val="50000"/>
                  </a:schemeClr>
                </a:solidFill>
                <a:uFill>
                  <a:solidFill>
                    <a:srgbClr val="000000"/>
                  </a:solidFill>
                </a:uFill>
                <a:latin typeface="Bodoni MT" panose="02070603080606020203" pitchFamily="18" charset="0"/>
                <a:cs typeface="Times New Roman"/>
              </a:rPr>
              <a:t>Manikanta</a:t>
            </a:r>
            <a:r>
              <a:rPr b="1" spc="-10" dirty="0">
                <a:solidFill>
                  <a:schemeClr val="bg2">
                    <a:lumMod val="10000"/>
                  </a:schemeClr>
                </a:solidFill>
                <a:latin typeface="Bodoni MT" panose="02070603080606020203" pitchFamily="18" charset="0"/>
                <a:cs typeface="Times New Roman"/>
              </a:rPr>
              <a:t> </a:t>
            </a:r>
            <a:r>
              <a:rPr spc="-10" dirty="0">
                <a:solidFill>
                  <a:schemeClr val="bg2">
                    <a:lumMod val="10000"/>
                  </a:schemeClr>
                </a:solidFill>
                <a:uFill>
                  <a:solidFill>
                    <a:srgbClr val="000000"/>
                  </a:solidFill>
                </a:uFill>
                <a:latin typeface="Bodoni MT" panose="02070603080606020203" pitchFamily="18" charset="0"/>
                <a:cs typeface="Times New Roman"/>
              </a:rPr>
              <a:t>manikanta.2.chin</a:t>
            </a:r>
            <a:r>
              <a:rPr spc="-10" dirty="0">
                <a:solidFill>
                  <a:schemeClr val="bg2">
                    <a:lumMod val="10000"/>
                  </a:schemeClr>
                </a:solidFill>
                <a:latin typeface="Bodoni MT" panose="02070603080606020203" pitchFamily="18" charset="0"/>
                <a:cs typeface="Times New Roman"/>
              </a:rPr>
              <a:t> </a:t>
            </a:r>
            <a:r>
              <a:rPr spc="-10" dirty="0">
                <a:solidFill>
                  <a:schemeClr val="bg2">
                    <a:lumMod val="10000"/>
                  </a:schemeClr>
                </a:solidFill>
                <a:uFill>
                  <a:solidFill>
                    <a:srgbClr val="000000"/>
                  </a:solidFill>
                </a:uFill>
                <a:latin typeface="Bodoni MT" panose="02070603080606020203" pitchFamily="18" charset="0"/>
                <a:cs typeface="Times New Roman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ta@uconn.edu</a:t>
            </a:r>
            <a:endParaRPr dirty="0">
              <a:solidFill>
                <a:schemeClr val="bg2">
                  <a:lumMod val="10000"/>
                </a:schemeClr>
              </a:solidFill>
              <a:latin typeface="Bodoni MT" panose="02070603080606020203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508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keyboard&#10;&#10;Description automatically generated">
            <a:extLst>
              <a:ext uri="{FF2B5EF4-FFF2-40B4-BE49-F238E27FC236}">
                <a16:creationId xmlns:a16="http://schemas.microsoft.com/office/drawing/2014/main" id="{8EA346D5-F798-515F-C6CB-206F3744D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" r="21472" b="679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C0E63B-1F73-AF46-3033-D5923D80BCFD}"/>
              </a:ext>
            </a:extLst>
          </p:cNvPr>
          <p:cNvSpPr txBox="1"/>
          <p:nvPr/>
        </p:nvSpPr>
        <p:spPr>
          <a:xfrm>
            <a:off x="361602" y="3275360"/>
            <a:ext cx="4650971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cap="all" dirty="0">
                <a:solidFill>
                  <a:schemeClr val="tx2">
                    <a:lumMod val="90000"/>
                    <a:lumOff val="10000"/>
                  </a:schemeClr>
                </a:solidFill>
                <a:latin typeface="Bodoni MT" panose="02070603080606020203" pitchFamily="18" charset="0"/>
                <a:ea typeface="+mj-ea"/>
                <a:cs typeface="+mj-cs"/>
              </a:rPr>
              <a:t>Chatbots FOR Cryptocurrency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cap="all" dirty="0">
                <a:solidFill>
                  <a:schemeClr val="tx2">
                    <a:lumMod val="90000"/>
                    <a:lumOff val="10000"/>
                  </a:schemeClr>
                </a:solidFill>
                <a:latin typeface="Bodoni MT" panose="02070603080606020203" pitchFamily="18" charset="0"/>
                <a:ea typeface="+mj-ea"/>
                <a:cs typeface="+mj-cs"/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D5D82E-3A62-97DD-2B1E-4E35D2273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0C0BBE1-9517-4A5F-B9B5-66E456BFEE38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7C7D30-FCB9-9629-27F7-C75B144D6EDF}"/>
              </a:ext>
            </a:extLst>
          </p:cNvPr>
          <p:cNvSpPr txBox="1"/>
          <p:nvPr/>
        </p:nvSpPr>
        <p:spPr>
          <a:xfrm>
            <a:off x="481029" y="1616925"/>
            <a:ext cx="40482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cap="all" dirty="0">
                <a:latin typeface="Bodoni MT" panose="02070603080606020203" pitchFamily="18" charset="0"/>
                <a:ea typeface="+mj-ea"/>
                <a:cs typeface="+mj-cs"/>
              </a:rPr>
              <a:t>Shaping the Next Generation of User Interaction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805318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182E4A-85E8-96AB-A549-A17E767D4E61}"/>
              </a:ext>
            </a:extLst>
          </p:cNvPr>
          <p:cNvSpPr txBox="1"/>
          <p:nvPr/>
        </p:nvSpPr>
        <p:spPr>
          <a:xfrm>
            <a:off x="0" y="-10465"/>
            <a:ext cx="12192000" cy="1088631"/>
          </a:xfrm>
          <a:prstGeom prst="rect">
            <a:avLst/>
          </a:prstGeom>
          <a:solidFill>
            <a:srgbClr val="000030"/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300" b="1" cap="all" dirty="0">
              <a:solidFill>
                <a:schemeClr val="bg1"/>
              </a:solidFill>
              <a:latin typeface="Bodoni MT" panose="02070603080606020203" pitchFamily="18" charset="0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cap="all" dirty="0">
                <a:solidFill>
                  <a:schemeClr val="bg1"/>
                </a:solidFill>
                <a:latin typeface="Bodoni MT" panose="02070603080606020203" pitchFamily="18" charset="0"/>
                <a:ea typeface="+mj-ea"/>
                <a:cs typeface="+mj-cs"/>
              </a:rPr>
              <a:t>Role of CHATBOT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D2923-2055-7310-F115-A2188F7024B9}"/>
              </a:ext>
            </a:extLst>
          </p:cNvPr>
          <p:cNvSpPr txBox="1"/>
          <p:nvPr/>
        </p:nvSpPr>
        <p:spPr>
          <a:xfrm>
            <a:off x="1883664" y="1365658"/>
            <a:ext cx="8970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Bodoni MT" panose="02070603080606020203" pitchFamily="18" charset="0"/>
                <a:cs typeface="Times New Roman"/>
              </a:rPr>
              <a:t>Cryptocurrency markets are volatile and require quick reactions, but many platforms lack effective tools for analyzing data and providing actionable insights, leaving traders unsupported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8203D8-FFC3-9ABC-A951-DE46E270971F}"/>
              </a:ext>
            </a:extLst>
          </p:cNvPr>
          <p:cNvSpPr txBox="1"/>
          <p:nvPr/>
        </p:nvSpPr>
        <p:spPr>
          <a:xfrm>
            <a:off x="2423160" y="2981825"/>
            <a:ext cx="6967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odoni MT" panose="02070603080606020203" pitchFamily="18" charset="0"/>
                <a:cs typeface="Times New Roman"/>
              </a:rPr>
              <a:t>“Let's bridge the gap between data and decisions with advanced, real-time analytics tailored for the crypto market.”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D82EF6B-7BB5-CB7A-AE1A-613E8D449ACE}"/>
              </a:ext>
            </a:extLst>
          </p:cNvPr>
          <p:cNvSpPr/>
          <p:nvPr/>
        </p:nvSpPr>
        <p:spPr>
          <a:xfrm>
            <a:off x="128016" y="1414320"/>
            <a:ext cx="1755648" cy="935688"/>
          </a:xfrm>
          <a:prstGeom prst="rightArrow">
            <a:avLst>
              <a:gd name="adj1" fmla="val 53692"/>
              <a:gd name="adj2" fmla="val 60537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/>
              <a:t>Problem statement</a:t>
            </a:r>
          </a:p>
        </p:txBody>
      </p:sp>
      <p:pic>
        <p:nvPicPr>
          <p:cNvPr id="7" name="Picture 6" descr="A drawing of a bridge&#10;&#10;Description automatically generated">
            <a:extLst>
              <a:ext uri="{FF2B5EF4-FFF2-40B4-BE49-F238E27FC236}">
                <a16:creationId xmlns:a16="http://schemas.microsoft.com/office/drawing/2014/main" id="{645BF9DA-F128-51C6-EF51-C1ED6E47A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6"/>
          <a:stretch/>
        </p:blipFill>
        <p:spPr>
          <a:xfrm>
            <a:off x="4251960" y="4944393"/>
            <a:ext cx="3505199" cy="1453681"/>
          </a:xfrm>
          <a:prstGeom prst="rect">
            <a:avLst/>
          </a:prstGeom>
        </p:spPr>
      </p:pic>
      <p:pic>
        <p:nvPicPr>
          <p:cNvPr id="11" name="Picture 10" descr="A black and white icon with a magnifying glass and a computer monitor&#10;&#10;Description automatically generated">
            <a:extLst>
              <a:ext uri="{FF2B5EF4-FFF2-40B4-BE49-F238E27FC236}">
                <a16:creationId xmlns:a16="http://schemas.microsoft.com/office/drawing/2014/main" id="{F734F126-D424-5546-B6BE-3921F2E2E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068" y1="18713" x2="30068" y2="18713"/>
                        <a14:foregroundMark x1="31419" y1="38012" x2="31419" y2="38012"/>
                        <a14:foregroundMark x1="34797" y1="45029" x2="34797" y2="45029"/>
                        <a14:foregroundMark x1="39865" y1="50877" x2="39865" y2="50877"/>
                        <a14:foregroundMark x1="44257" y1="50877" x2="44257" y2="50877"/>
                        <a14:foregroundMark x1="47635" y1="51462" x2="47635" y2="51462"/>
                        <a14:foregroundMark x1="56419" y1="62573" x2="56419" y2="62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89" y="4427078"/>
            <a:ext cx="1790938" cy="1034630"/>
          </a:xfrm>
          <a:prstGeom prst="rect">
            <a:avLst/>
          </a:prstGeom>
        </p:spPr>
      </p:pic>
      <p:pic>
        <p:nvPicPr>
          <p:cNvPr id="13" name="Picture 12" descr="A person pointing at a check mark&#10;&#10;Description automatically generated">
            <a:extLst>
              <a:ext uri="{FF2B5EF4-FFF2-40B4-BE49-F238E27FC236}">
                <a16:creationId xmlns:a16="http://schemas.microsoft.com/office/drawing/2014/main" id="{71B76A44-4DCF-7DE8-80C4-5FDFA23DBB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1" t="9075" r="15168" b="16350"/>
          <a:stretch/>
        </p:blipFill>
        <p:spPr>
          <a:xfrm>
            <a:off x="7868175" y="4313266"/>
            <a:ext cx="1039369" cy="12622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191BE3-8858-C0F9-6CBC-7FCC79475047}"/>
              </a:ext>
            </a:extLst>
          </p:cNvPr>
          <p:cNvSpPr txBox="1"/>
          <p:nvPr/>
        </p:nvSpPr>
        <p:spPr>
          <a:xfrm>
            <a:off x="4840462" y="4506322"/>
            <a:ext cx="24048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cap="all" dirty="0">
                <a:solidFill>
                  <a:schemeClr val="tx2">
                    <a:lumMod val="90000"/>
                    <a:lumOff val="10000"/>
                  </a:schemeClr>
                </a:solidFill>
                <a:latin typeface="Bodoni MT" panose="02070603080606020203" pitchFamily="18" charset="0"/>
                <a:ea typeface="+mj-ea"/>
                <a:cs typeface="+mj-cs"/>
              </a:rPr>
              <a:t>Chatbot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85218B-9526-2D57-A205-7A27580B7316}"/>
              </a:ext>
            </a:extLst>
          </p:cNvPr>
          <p:cNvCxnSpPr/>
          <p:nvPr/>
        </p:nvCxnSpPr>
        <p:spPr>
          <a:xfrm flipH="1">
            <a:off x="3959352" y="4837176"/>
            <a:ext cx="658368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D518B8-E62A-B7CE-DE1C-E2666F777E92}"/>
              </a:ext>
            </a:extLst>
          </p:cNvPr>
          <p:cNvCxnSpPr>
            <a:cxnSpLocks/>
          </p:cNvCxnSpPr>
          <p:nvPr/>
        </p:nvCxnSpPr>
        <p:spPr>
          <a:xfrm>
            <a:off x="7010637" y="4788170"/>
            <a:ext cx="746522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E3CCE8B2-21EC-DAA4-1F3A-74BFE9AA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D0DFF-84AA-4DB8-ACC9-2DF7E7A5A9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6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20874"/>
          </a:xfrm>
          <a:prstGeom prst="rect">
            <a:avLst/>
          </a:prstGeom>
          <a:solidFill>
            <a:srgbClr val="000030"/>
          </a:solidFill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sz="3600" cap="all" dirty="0">
                <a:solidFill>
                  <a:schemeClr val="bg1"/>
                </a:solidFill>
                <a:latin typeface="Bodoni MT" panose="02070603080606020203" pitchFamily="18" charset="0"/>
              </a:rPr>
              <a:t>The Power Behind Our Chatbot: Open- source LLMs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63571" y="2377146"/>
            <a:ext cx="9807055" cy="28597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000" b="1" dirty="0">
                <a:latin typeface="Bodoni MT" panose="02070603080606020203" pitchFamily="18" charset="0"/>
                <a:cs typeface="Times New Roman"/>
              </a:rPr>
              <a:t>Llama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:</a:t>
            </a:r>
            <a:r>
              <a:rPr sz="2000" spc="-3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Known</a:t>
            </a:r>
            <a:r>
              <a:rPr sz="2000" spc="-3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for</a:t>
            </a:r>
            <a:r>
              <a:rPr sz="2000" spc="-3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its</a:t>
            </a:r>
            <a:r>
              <a:rPr sz="2000" spc="-2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b="1" dirty="0">
                <a:latin typeface="Bodoni MT" panose="02070603080606020203" pitchFamily="18" charset="0"/>
                <a:cs typeface="Times New Roman"/>
              </a:rPr>
              <a:t>efficiency</a:t>
            </a:r>
            <a:r>
              <a:rPr sz="2000" b="1" spc="-3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b="1" dirty="0">
                <a:latin typeface="Bodoni MT" panose="02070603080606020203" pitchFamily="18" charset="0"/>
                <a:cs typeface="Times New Roman"/>
              </a:rPr>
              <a:t>in</a:t>
            </a:r>
            <a:r>
              <a:rPr sz="2000" b="1" spc="-4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b="1" dirty="0">
                <a:latin typeface="Bodoni MT" panose="02070603080606020203" pitchFamily="18" charset="0"/>
                <a:cs typeface="Times New Roman"/>
              </a:rPr>
              <a:t>smaller</a:t>
            </a:r>
            <a:r>
              <a:rPr sz="2000" b="1" spc="-6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b="1" dirty="0">
                <a:latin typeface="Bodoni MT" panose="02070603080606020203" pitchFamily="18" charset="0"/>
                <a:cs typeface="Times New Roman"/>
              </a:rPr>
              <a:t>environments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;</a:t>
            </a:r>
            <a:r>
              <a:rPr sz="2000" spc="-3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suitable</a:t>
            </a:r>
            <a:r>
              <a:rPr sz="2000" spc="-3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for</a:t>
            </a:r>
            <a:r>
              <a:rPr sz="2000" spc="-3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lightweight</a:t>
            </a:r>
            <a:r>
              <a:rPr sz="2000" spc="-3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spc="-10" dirty="0">
                <a:latin typeface="Bodoni MT" panose="02070603080606020203" pitchFamily="18" charset="0"/>
                <a:cs typeface="Times New Roman"/>
              </a:rPr>
              <a:t>deployment.</a:t>
            </a:r>
            <a:endParaRPr lang="en-US" sz="2000" spc="-10" dirty="0">
              <a:latin typeface="Bodoni MT" panose="02070603080606020203" pitchFamily="18" charset="0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000" spc="-10" dirty="0">
              <a:latin typeface="Bodoni MT" panose="02070603080606020203" pitchFamily="18" charset="0"/>
              <a:cs typeface="Times New Roman"/>
            </a:endParaRP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latin typeface="Bodoni MT" panose="02070603080606020203" pitchFamily="18" charset="0"/>
                <a:cs typeface="Times New Roman"/>
              </a:rPr>
              <a:t>Gemma</a:t>
            </a:r>
            <a:r>
              <a:rPr lang="en-US" sz="2000" dirty="0">
                <a:latin typeface="Bodoni MT" panose="02070603080606020203" pitchFamily="18" charset="0"/>
                <a:cs typeface="Times New Roman"/>
              </a:rPr>
              <a:t>:</a:t>
            </a:r>
            <a:r>
              <a:rPr lang="en-US" sz="2000" spc="-3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lang="en-US" sz="2000" dirty="0">
                <a:latin typeface="Bodoni MT" panose="02070603080606020203" pitchFamily="18" charset="0"/>
                <a:cs typeface="Times New Roman"/>
              </a:rPr>
              <a:t>Excels</a:t>
            </a:r>
            <a:r>
              <a:rPr lang="en-US" sz="2000" spc="-3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lang="en-US" sz="2000" dirty="0">
                <a:latin typeface="Bodoni MT" panose="02070603080606020203" pitchFamily="18" charset="0"/>
                <a:cs typeface="Times New Roman"/>
              </a:rPr>
              <a:t>in</a:t>
            </a:r>
            <a:r>
              <a:rPr lang="en-US" sz="2000" spc="-1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lang="en-US" sz="2000" b="1" dirty="0">
                <a:latin typeface="Bodoni MT" panose="02070603080606020203" pitchFamily="18" charset="0"/>
                <a:cs typeface="Times New Roman"/>
              </a:rPr>
              <a:t>multilingual</a:t>
            </a:r>
            <a:r>
              <a:rPr lang="en-US" sz="2000" b="1" spc="-2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lang="en-US" sz="2000" b="1" dirty="0">
                <a:latin typeface="Bodoni MT" panose="02070603080606020203" pitchFamily="18" charset="0"/>
                <a:cs typeface="Times New Roman"/>
              </a:rPr>
              <a:t>support</a:t>
            </a:r>
            <a:r>
              <a:rPr lang="en-US" sz="2000" dirty="0">
                <a:latin typeface="Bodoni MT" panose="02070603080606020203" pitchFamily="18" charset="0"/>
                <a:cs typeface="Times New Roman"/>
              </a:rPr>
              <a:t>,</a:t>
            </a:r>
            <a:r>
              <a:rPr lang="en-US" sz="2000" spc="-2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lang="en-US" sz="2000" dirty="0">
                <a:latin typeface="Bodoni MT" panose="02070603080606020203" pitchFamily="18" charset="0"/>
                <a:cs typeface="Times New Roman"/>
              </a:rPr>
              <a:t>key</a:t>
            </a:r>
            <a:r>
              <a:rPr lang="en-US" sz="2000" spc="-3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lang="en-US" sz="2000" dirty="0">
                <a:latin typeface="Bodoni MT" panose="02070603080606020203" pitchFamily="18" charset="0"/>
                <a:cs typeface="Times New Roman"/>
              </a:rPr>
              <a:t>for</a:t>
            </a:r>
            <a:r>
              <a:rPr lang="en-US" sz="2000" spc="-2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lang="en-US" sz="2000" dirty="0">
                <a:latin typeface="Bodoni MT" panose="02070603080606020203" pitchFamily="18" charset="0"/>
                <a:cs typeface="Times New Roman"/>
              </a:rPr>
              <a:t>diverse</a:t>
            </a:r>
            <a:r>
              <a:rPr lang="en-US" sz="2000" spc="-2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lang="en-US" sz="2000" dirty="0">
                <a:latin typeface="Bodoni MT" panose="02070603080606020203" pitchFamily="18" charset="0"/>
                <a:cs typeface="Times New Roman"/>
              </a:rPr>
              <a:t>user</a:t>
            </a:r>
            <a:r>
              <a:rPr lang="en-US" sz="2000" spc="-3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lang="en-US" sz="2000" dirty="0">
                <a:latin typeface="Bodoni MT" panose="02070603080606020203" pitchFamily="18" charset="0"/>
                <a:cs typeface="Times New Roman"/>
              </a:rPr>
              <a:t>bases</a:t>
            </a:r>
            <a:r>
              <a:rPr lang="en-US" sz="2000" spc="-3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lang="en-US" sz="2000" dirty="0">
                <a:latin typeface="Bodoni MT" panose="02070603080606020203" pitchFamily="18" charset="0"/>
                <a:cs typeface="Times New Roman"/>
              </a:rPr>
              <a:t>in</a:t>
            </a:r>
            <a:r>
              <a:rPr lang="en-US" sz="2000" spc="-3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lang="en-US" sz="2000" spc="-10" dirty="0">
                <a:latin typeface="Bodoni MT" panose="02070603080606020203" pitchFamily="18" charset="0"/>
                <a:cs typeface="Times New Roman"/>
              </a:rPr>
              <a:t>crypto.</a:t>
            </a:r>
          </a:p>
          <a:p>
            <a:pPr marL="12700">
              <a:spcBef>
                <a:spcPts val="100"/>
              </a:spcBef>
            </a:pPr>
            <a:endParaRPr lang="en-US" sz="2000" spc="-10" dirty="0">
              <a:latin typeface="Bodoni MT" panose="02070603080606020203" pitchFamily="18" charset="0"/>
              <a:cs typeface="Times New Roman"/>
            </a:endParaRP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latin typeface="Bodoni MT" panose="02070603080606020203" pitchFamily="18" charset="0"/>
                <a:cs typeface="Times New Roman"/>
              </a:rPr>
              <a:t>Mistral7B</a:t>
            </a:r>
            <a:r>
              <a:rPr lang="en-US" sz="2000" dirty="0">
                <a:latin typeface="Bodoni MT" panose="02070603080606020203" pitchFamily="18" charset="0"/>
                <a:cs typeface="Times New Roman"/>
              </a:rPr>
              <a:t>:</a:t>
            </a:r>
            <a:r>
              <a:rPr lang="en-US" sz="2000" spc="-4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lang="en-US" sz="2000" dirty="0">
                <a:latin typeface="Bodoni MT" panose="02070603080606020203" pitchFamily="18" charset="0"/>
                <a:cs typeface="Times New Roman"/>
              </a:rPr>
              <a:t>Offers</a:t>
            </a:r>
            <a:r>
              <a:rPr lang="en-US" sz="2000" spc="-5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lang="en-US" sz="2000" dirty="0">
                <a:latin typeface="Bodoni MT" panose="02070603080606020203" pitchFamily="18" charset="0"/>
                <a:cs typeface="Times New Roman"/>
              </a:rPr>
              <a:t>a</a:t>
            </a:r>
            <a:r>
              <a:rPr lang="en-US" sz="2000" spc="-4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lang="en-US" sz="2000" dirty="0">
                <a:latin typeface="Bodoni MT" panose="02070603080606020203" pitchFamily="18" charset="0"/>
                <a:cs typeface="Times New Roman"/>
              </a:rPr>
              <a:t>balance</a:t>
            </a:r>
            <a:r>
              <a:rPr lang="en-US" sz="2000" spc="-3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lang="en-US" sz="2000" dirty="0">
                <a:latin typeface="Bodoni MT" panose="02070603080606020203" pitchFamily="18" charset="0"/>
                <a:cs typeface="Times New Roman"/>
              </a:rPr>
              <a:t>of</a:t>
            </a:r>
            <a:r>
              <a:rPr lang="en-US" sz="2000" spc="-1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lang="en-US" sz="2000" b="1" dirty="0">
                <a:latin typeface="Bodoni MT" panose="02070603080606020203" pitchFamily="18" charset="0"/>
                <a:cs typeface="Times New Roman"/>
              </a:rPr>
              <a:t>performance</a:t>
            </a:r>
            <a:r>
              <a:rPr lang="en-US" sz="2000" b="1" spc="-4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lang="en-US" sz="2000" b="1" dirty="0">
                <a:latin typeface="Bodoni MT" panose="02070603080606020203" pitchFamily="18" charset="0"/>
                <a:cs typeface="Times New Roman"/>
              </a:rPr>
              <a:t>and</a:t>
            </a:r>
            <a:r>
              <a:rPr lang="en-US" sz="2000" b="1" spc="-4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lang="en-US" sz="2000" b="1" dirty="0">
                <a:latin typeface="Bodoni MT" panose="02070603080606020203" pitchFamily="18" charset="0"/>
                <a:cs typeface="Times New Roman"/>
              </a:rPr>
              <a:t>memory</a:t>
            </a:r>
            <a:r>
              <a:rPr lang="en-US" sz="2000" b="1" spc="-4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lang="en-US" sz="2000" b="1" dirty="0">
                <a:latin typeface="Bodoni MT" panose="02070603080606020203" pitchFamily="18" charset="0"/>
                <a:cs typeface="Times New Roman"/>
              </a:rPr>
              <a:t>efficiency</a:t>
            </a:r>
            <a:r>
              <a:rPr lang="en-US" sz="2000" dirty="0">
                <a:latin typeface="Bodoni MT" panose="02070603080606020203" pitchFamily="18" charset="0"/>
                <a:cs typeface="Times New Roman"/>
              </a:rPr>
              <a:t>,</a:t>
            </a:r>
            <a:r>
              <a:rPr lang="en-US" sz="2000" spc="-3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lang="en-US" sz="2000" dirty="0">
                <a:latin typeface="Bodoni MT" panose="02070603080606020203" pitchFamily="18" charset="0"/>
                <a:cs typeface="Times New Roman"/>
              </a:rPr>
              <a:t>optimized</a:t>
            </a:r>
            <a:r>
              <a:rPr lang="en-US" sz="2000" spc="-4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lang="en-US" sz="2000" dirty="0">
                <a:latin typeface="Bodoni MT" panose="02070603080606020203" pitchFamily="18" charset="0"/>
                <a:cs typeface="Times New Roman"/>
              </a:rPr>
              <a:t>for</a:t>
            </a:r>
            <a:r>
              <a:rPr lang="en-US" sz="2000" spc="-3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lang="en-US" sz="2000" spc="-10" dirty="0">
                <a:latin typeface="Bodoni MT" panose="02070603080606020203" pitchFamily="18" charset="0"/>
                <a:cs typeface="Times New Roman"/>
              </a:rPr>
              <a:t>chatbots.</a:t>
            </a:r>
            <a:endParaRPr lang="en-US" sz="2000" dirty="0">
              <a:latin typeface="Bodoni MT" panose="02070603080606020203" pitchFamily="18" charset="0"/>
              <a:cs typeface="Times New Roman"/>
            </a:endParaRPr>
          </a:p>
          <a:p>
            <a:pPr marL="12700">
              <a:spcBef>
                <a:spcPts val="100"/>
              </a:spcBef>
            </a:pPr>
            <a:endParaRPr lang="en-US" sz="2000" dirty="0">
              <a:latin typeface="Bodoni MT" panose="02070603080606020203" pitchFamily="18" charset="0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000" dirty="0">
              <a:latin typeface="Bodoni MT" panose="02070603080606020203" pitchFamily="18" charset="0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11029022" y="6445462"/>
            <a:ext cx="283209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777777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spc="110" smtClean="0"/>
              <a:pPr marL="38100">
                <a:lnSpc>
                  <a:spcPct val="100000"/>
                </a:lnSpc>
                <a:spcBef>
                  <a:spcPts val="10"/>
                </a:spcBef>
              </a:pPr>
              <a:t>5</a:t>
            </a:fld>
            <a:endParaRPr spc="11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8FC48-9538-8AED-6841-27C3E2434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8545EFA-C3A5-4349-0ECC-EB447F8A68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299845"/>
          </a:xfrm>
          <a:prstGeom prst="rect">
            <a:avLst/>
          </a:prstGeom>
          <a:solidFill>
            <a:srgbClr val="000026"/>
          </a:solidFill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sz="3600" cap="all" dirty="0">
                <a:solidFill>
                  <a:schemeClr val="bg1"/>
                </a:solidFill>
                <a:latin typeface="Bodoni MT" panose="02070603080606020203" pitchFamily="18" charset="0"/>
              </a:rPr>
              <a:t>Building Intelligence: Training and Fine- tuning the LLMs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0DB917B-EB77-2589-850A-3F9EF49626A1}"/>
              </a:ext>
            </a:extLst>
          </p:cNvPr>
          <p:cNvSpPr txBox="1"/>
          <p:nvPr/>
        </p:nvSpPr>
        <p:spPr>
          <a:xfrm>
            <a:off x="879740" y="2231121"/>
            <a:ext cx="10604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Bodoni MT" panose="02070603080606020203" pitchFamily="18" charset="0"/>
                <a:cs typeface="Arial MT"/>
              </a:rPr>
              <a:t>•</a:t>
            </a:r>
            <a:endParaRPr sz="2000" dirty="0">
              <a:latin typeface="Bodoni MT" panose="02070603080606020203" pitchFamily="18" charset="0"/>
              <a:cs typeface="Arial M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5F03D62-1AE9-BA78-7F95-434D4A8A63D4}"/>
              </a:ext>
            </a:extLst>
          </p:cNvPr>
          <p:cNvSpPr txBox="1"/>
          <p:nvPr/>
        </p:nvSpPr>
        <p:spPr>
          <a:xfrm>
            <a:off x="1071763" y="2231121"/>
            <a:ext cx="10361893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Bodoni MT" panose="02070603080606020203" pitchFamily="18" charset="0"/>
                <a:cs typeface="Times New Roman"/>
              </a:rPr>
              <a:t>Data</a:t>
            </a:r>
            <a:r>
              <a:rPr sz="2000" b="1" spc="-3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b="1" dirty="0">
                <a:latin typeface="Bodoni MT" panose="02070603080606020203" pitchFamily="18" charset="0"/>
                <a:cs typeface="Times New Roman"/>
              </a:rPr>
              <a:t>sources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:</a:t>
            </a:r>
            <a:r>
              <a:rPr sz="2000" spc="-3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Crypto</a:t>
            </a:r>
            <a:r>
              <a:rPr sz="2000" spc="-3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forums,</a:t>
            </a:r>
            <a:r>
              <a:rPr sz="2000" spc="-2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lang="en-US" sz="2000" spc="-25" dirty="0">
                <a:latin typeface="Bodoni MT" panose="02070603080606020203" pitchFamily="18" charset="0"/>
                <a:cs typeface="Times New Roman"/>
              </a:rPr>
              <a:t>Crypto market analysis reports, trading surveys, technical research papers, regulatory insights,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transaction</a:t>
            </a:r>
            <a:r>
              <a:rPr sz="2000" spc="-3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logs,</a:t>
            </a:r>
            <a:r>
              <a:rPr sz="2000" spc="-2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market</a:t>
            </a:r>
            <a:r>
              <a:rPr sz="2000" spc="-3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trends,</a:t>
            </a:r>
            <a:r>
              <a:rPr sz="2000" spc="-3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Standard</a:t>
            </a:r>
            <a:r>
              <a:rPr sz="2000" spc="-3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answers</a:t>
            </a:r>
            <a:r>
              <a:rPr sz="2000" spc="-4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for</a:t>
            </a:r>
            <a:r>
              <a:rPr sz="2000" spc="-4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some</a:t>
            </a:r>
            <a:r>
              <a:rPr sz="2000" spc="-3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questions</a:t>
            </a:r>
            <a:r>
              <a:rPr sz="2000" spc="-4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related</a:t>
            </a:r>
            <a:r>
              <a:rPr sz="2000" spc="-3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spc="-25" dirty="0">
                <a:latin typeface="Bodoni MT" panose="02070603080606020203" pitchFamily="18" charset="0"/>
                <a:cs typeface="Times New Roman"/>
              </a:rPr>
              <a:t>to </a:t>
            </a:r>
            <a:r>
              <a:rPr sz="2000" spc="-10" dirty="0">
                <a:latin typeface="Bodoni MT" panose="02070603080606020203" pitchFamily="18" charset="0"/>
                <a:cs typeface="Times New Roman"/>
              </a:rPr>
              <a:t>cryptocurrency</a:t>
            </a:r>
            <a:r>
              <a:rPr lang="en-US" sz="2000" spc="-10" dirty="0">
                <a:latin typeface="Bodoni MT" panose="02070603080606020203" pitchFamily="18" charset="0"/>
                <a:cs typeface="Times New Roman"/>
              </a:rPr>
              <a:t> provided by the sponsor.</a:t>
            </a:r>
            <a:br>
              <a:rPr lang="en-US" sz="2000" spc="-10" dirty="0">
                <a:latin typeface="Bodoni MT" panose="02070603080606020203" pitchFamily="18" charset="0"/>
                <a:cs typeface="Times New Roman"/>
              </a:rPr>
            </a:br>
            <a:endParaRPr sz="2000" dirty="0">
              <a:latin typeface="Bodoni MT" panose="02070603080606020203" pitchFamily="18" charset="0"/>
              <a:cs typeface="Times New Roman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32C78F6-8C4A-1ECA-B20F-0F2D7F6CD22D}"/>
              </a:ext>
            </a:extLst>
          </p:cNvPr>
          <p:cNvSpPr txBox="1"/>
          <p:nvPr/>
        </p:nvSpPr>
        <p:spPr>
          <a:xfrm>
            <a:off x="1048916" y="3303153"/>
            <a:ext cx="1020025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Bodoni MT" panose="02070603080606020203" pitchFamily="18" charset="0"/>
                <a:cs typeface="Times New Roman"/>
              </a:rPr>
              <a:t>Emphasis</a:t>
            </a:r>
            <a:r>
              <a:rPr sz="2000" spc="-2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on</a:t>
            </a:r>
            <a:r>
              <a:rPr sz="2000" spc="-1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b="1" spc="-10" dirty="0">
                <a:latin typeface="Bodoni MT" panose="02070603080606020203" pitchFamily="18" charset="0"/>
                <a:cs typeface="Times New Roman"/>
              </a:rPr>
              <a:t>fine-</a:t>
            </a:r>
            <a:r>
              <a:rPr sz="2000" b="1" dirty="0">
                <a:latin typeface="Bodoni MT" panose="02070603080606020203" pitchFamily="18" charset="0"/>
                <a:cs typeface="Times New Roman"/>
              </a:rPr>
              <a:t>tuning</a:t>
            </a:r>
            <a:r>
              <a:rPr sz="2000" b="1" spc="-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LLMs</a:t>
            </a:r>
            <a:r>
              <a:rPr sz="2000" spc="-2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with</a:t>
            </a:r>
            <a:r>
              <a:rPr sz="2000" spc="-1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b="1" spc="-20" dirty="0">
                <a:latin typeface="Bodoni MT" panose="02070603080606020203" pitchFamily="18" charset="0"/>
                <a:cs typeface="Times New Roman"/>
              </a:rPr>
              <a:t>domain-</a:t>
            </a:r>
            <a:r>
              <a:rPr sz="2000" b="1" dirty="0">
                <a:latin typeface="Bodoni MT" panose="02070603080606020203" pitchFamily="18" charset="0"/>
                <a:cs typeface="Times New Roman"/>
              </a:rPr>
              <a:t>specific</a:t>
            </a:r>
            <a:r>
              <a:rPr sz="2000" b="1" spc="-1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b="1" dirty="0">
                <a:latin typeface="Bodoni MT" panose="02070603080606020203" pitchFamily="18" charset="0"/>
                <a:cs typeface="Times New Roman"/>
              </a:rPr>
              <a:t>data</a:t>
            </a:r>
            <a:r>
              <a:rPr sz="2000" b="1" spc="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to</a:t>
            </a:r>
            <a:r>
              <a:rPr sz="2000" spc="-2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handle</a:t>
            </a:r>
            <a:r>
              <a:rPr sz="2000" spc="-1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complex</a:t>
            </a:r>
            <a:r>
              <a:rPr sz="2000" spc="-2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queries</a:t>
            </a:r>
            <a:r>
              <a:rPr sz="2000" spc="-2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about</a:t>
            </a:r>
            <a:r>
              <a:rPr sz="2000" spc="-1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spc="-10" dirty="0">
                <a:latin typeface="Bodoni MT" panose="02070603080606020203" pitchFamily="18" charset="0"/>
                <a:cs typeface="Times New Roman"/>
              </a:rPr>
              <a:t>cryptocurrency.</a:t>
            </a:r>
            <a:endParaRPr sz="2000" dirty="0">
              <a:latin typeface="Bodoni MT" panose="02070603080606020203" pitchFamily="18" charset="0"/>
              <a:cs typeface="Times New Roman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3507A34A-291F-9FD6-A41D-AB663DCC6471}"/>
              </a:ext>
            </a:extLst>
          </p:cNvPr>
          <p:cNvSpPr txBox="1"/>
          <p:nvPr/>
        </p:nvSpPr>
        <p:spPr>
          <a:xfrm>
            <a:off x="866364" y="3314750"/>
            <a:ext cx="10604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Bodoni MT" panose="02070603080606020203" pitchFamily="18" charset="0"/>
                <a:cs typeface="Arial MT"/>
              </a:rPr>
              <a:t>•</a:t>
            </a:r>
            <a:endParaRPr sz="2000" dirty="0">
              <a:latin typeface="Bodoni MT" panose="02070603080606020203" pitchFamily="18" charset="0"/>
              <a:cs typeface="Arial M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55515E56-083B-5A4F-F944-D02AEE357E1A}"/>
              </a:ext>
            </a:extLst>
          </p:cNvPr>
          <p:cNvSpPr txBox="1"/>
          <p:nvPr/>
        </p:nvSpPr>
        <p:spPr>
          <a:xfrm>
            <a:off x="1071321" y="4127015"/>
            <a:ext cx="973278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Bodoni MT" panose="02070603080606020203" pitchFamily="18" charset="0"/>
                <a:cs typeface="Times New Roman"/>
              </a:rPr>
              <a:t>Challenges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:</a:t>
            </a:r>
            <a:r>
              <a:rPr sz="2000" spc="-4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Ensuring</a:t>
            </a:r>
            <a:r>
              <a:rPr sz="2000" spc="-3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relevance,</a:t>
            </a:r>
            <a:r>
              <a:rPr sz="2000" spc="-3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minimizing</a:t>
            </a:r>
            <a:r>
              <a:rPr sz="2000" spc="-3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bias</a:t>
            </a:r>
            <a:r>
              <a:rPr sz="2000" spc="-3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in</a:t>
            </a:r>
            <a:r>
              <a:rPr sz="2000" spc="-3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financial</a:t>
            </a:r>
            <a:r>
              <a:rPr sz="2000" spc="-3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spc="-10" dirty="0">
                <a:latin typeface="Bodoni MT" panose="02070603080606020203" pitchFamily="18" charset="0"/>
                <a:cs typeface="Times New Roman"/>
              </a:rPr>
              <a:t>predictions.</a:t>
            </a:r>
            <a:endParaRPr sz="2000" dirty="0">
              <a:latin typeface="Bodoni MT" panose="02070603080606020203" pitchFamily="18" charset="0"/>
              <a:cs typeface="Times New Roman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37201A29-1631-E5C7-5044-06F7D9321ADC}"/>
              </a:ext>
            </a:extLst>
          </p:cNvPr>
          <p:cNvSpPr txBox="1"/>
          <p:nvPr/>
        </p:nvSpPr>
        <p:spPr>
          <a:xfrm>
            <a:off x="856758" y="4682961"/>
            <a:ext cx="10604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Bodoni MT" panose="02070603080606020203" pitchFamily="18" charset="0"/>
                <a:cs typeface="Arial MT"/>
              </a:rPr>
              <a:t>•</a:t>
            </a:r>
            <a:endParaRPr sz="2000" dirty="0">
              <a:latin typeface="Bodoni MT" panose="02070603080606020203" pitchFamily="18" charset="0"/>
              <a:cs typeface="Arial MT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30BCB390-BCE5-360C-9D6C-229DF0F7BF1B}"/>
              </a:ext>
            </a:extLst>
          </p:cNvPr>
          <p:cNvSpPr txBox="1"/>
          <p:nvPr/>
        </p:nvSpPr>
        <p:spPr>
          <a:xfrm>
            <a:off x="1034746" y="4682961"/>
            <a:ext cx="980593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Bodoni MT" panose="02070603080606020203" pitchFamily="18" charset="0"/>
                <a:cs typeface="Times New Roman"/>
              </a:rPr>
              <a:t>The</a:t>
            </a:r>
            <a:r>
              <a:rPr sz="2000" spc="-3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importance</a:t>
            </a:r>
            <a:r>
              <a:rPr sz="2000" spc="-3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of</a:t>
            </a:r>
            <a:r>
              <a:rPr sz="2000" spc="-1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b="1" dirty="0">
                <a:latin typeface="Bodoni MT" panose="02070603080606020203" pitchFamily="18" charset="0"/>
                <a:cs typeface="Times New Roman"/>
              </a:rPr>
              <a:t>iteration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:</a:t>
            </a:r>
            <a:r>
              <a:rPr sz="2000" spc="-3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refining</a:t>
            </a:r>
            <a:r>
              <a:rPr sz="2000" spc="-3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performance</a:t>
            </a:r>
            <a:r>
              <a:rPr sz="2000" spc="-3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over</a:t>
            </a:r>
            <a:r>
              <a:rPr sz="2000" spc="-3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multiple</a:t>
            </a:r>
            <a:r>
              <a:rPr sz="2000" spc="-3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test</a:t>
            </a:r>
            <a:r>
              <a:rPr sz="2000" spc="-3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spc="-10" dirty="0">
                <a:latin typeface="Bodoni MT" panose="02070603080606020203" pitchFamily="18" charset="0"/>
                <a:cs typeface="Times New Roman"/>
              </a:rPr>
              <a:t>cases.</a:t>
            </a:r>
            <a:endParaRPr lang="en-US" sz="2000" spc="-10" dirty="0">
              <a:latin typeface="Bodoni MT" panose="02070603080606020203" pitchFamily="18" charset="0"/>
              <a:cs typeface="Times New Roman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93892176-CF6E-1C36-1DA7-2BBF8C64B3C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1029022" y="6445462"/>
            <a:ext cx="283209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777777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spc="110" smtClean="0"/>
              <a:pPr marL="38100">
                <a:lnSpc>
                  <a:spcPct val="100000"/>
                </a:lnSpc>
                <a:spcBef>
                  <a:spcPts val="10"/>
                </a:spcBef>
              </a:pPr>
              <a:t>6</a:t>
            </a:fld>
            <a:endParaRPr spc="110" dirty="0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54426BEA-6830-9C88-4296-57CE7A034D42}"/>
              </a:ext>
            </a:extLst>
          </p:cNvPr>
          <p:cNvSpPr txBox="1"/>
          <p:nvPr/>
        </p:nvSpPr>
        <p:spPr>
          <a:xfrm rot="20480194" flipV="1">
            <a:off x="913397" y="4129953"/>
            <a:ext cx="4925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Bodoni MT" panose="02070603080606020203" pitchFamily="18" charset="0"/>
                <a:cs typeface="Arial MT"/>
              </a:rPr>
              <a:t>•</a:t>
            </a:r>
            <a:endParaRPr sz="2000" dirty="0">
              <a:latin typeface="Bodoni MT" panose="02070603080606020203" pitchFamily="18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243023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-307776"/>
            <a:ext cx="12192000" cy="1297343"/>
          </a:xfrm>
          <a:prstGeom prst="rect">
            <a:avLst/>
          </a:prstGeom>
          <a:solidFill>
            <a:srgbClr val="000030"/>
          </a:solidFill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br>
              <a:rPr lang="en-IN" sz="3600" cap="all" dirty="0">
                <a:solidFill>
                  <a:schemeClr val="bg1"/>
                </a:solidFill>
                <a:latin typeface="Bodoni MT" panose="02070603080606020203" pitchFamily="18" charset="0"/>
              </a:rPr>
            </a:br>
            <a:r>
              <a:rPr sz="3600" cap="all" dirty="0">
                <a:solidFill>
                  <a:schemeClr val="bg1"/>
                </a:solidFill>
                <a:latin typeface="Bodoni MT" panose="02070603080606020203" pitchFamily="18" charset="0"/>
              </a:rPr>
              <a:t>Integrating RAG for Advanced Performance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9847" y="1982976"/>
            <a:ext cx="7193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Bodoni MT" panose="02070603080606020203" pitchFamily="18" charset="0"/>
                <a:cs typeface="Arial MT"/>
              </a:rPr>
              <a:t>•</a:t>
            </a:r>
            <a:endParaRPr sz="2000">
              <a:latin typeface="Bodoni MT" panose="02070603080606020203" pitchFamily="18" charset="0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3688" y="1989389"/>
            <a:ext cx="604609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Bodoni MT" panose="02070603080606020203" pitchFamily="18" charset="0"/>
                <a:cs typeface="Times New Roman"/>
              </a:rPr>
              <a:t>RAG</a:t>
            </a:r>
            <a:r>
              <a:rPr sz="2000" spc="-4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integrates</a:t>
            </a:r>
            <a:r>
              <a:rPr sz="2000" spc="-2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b="1" dirty="0">
                <a:latin typeface="Bodoni MT" panose="02070603080606020203" pitchFamily="18" charset="0"/>
                <a:cs typeface="Times New Roman"/>
              </a:rPr>
              <a:t>information</a:t>
            </a:r>
            <a:r>
              <a:rPr sz="2000" b="1" spc="-4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b="1" dirty="0">
                <a:latin typeface="Bodoni MT" panose="02070603080606020203" pitchFamily="18" charset="0"/>
                <a:cs typeface="Times New Roman"/>
              </a:rPr>
              <a:t>retrieval</a:t>
            </a:r>
            <a:r>
              <a:rPr sz="2000" b="1" spc="-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with</a:t>
            </a:r>
            <a:r>
              <a:rPr sz="2000" spc="-3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LLMs</a:t>
            </a:r>
            <a:r>
              <a:rPr sz="2000" spc="-4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to</a:t>
            </a:r>
            <a:r>
              <a:rPr sz="2000" spc="-3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provide </a:t>
            </a:r>
            <a:r>
              <a:rPr sz="2000" b="1" spc="-20" dirty="0">
                <a:latin typeface="Bodoni MT" panose="02070603080606020203" pitchFamily="18" charset="0"/>
                <a:cs typeface="Times New Roman"/>
              </a:rPr>
              <a:t>real-</a:t>
            </a:r>
            <a:r>
              <a:rPr sz="2000" b="1" dirty="0">
                <a:latin typeface="Bodoni MT" panose="02070603080606020203" pitchFamily="18" charset="0"/>
                <a:cs typeface="Times New Roman"/>
              </a:rPr>
              <a:t>time</a:t>
            </a:r>
            <a:r>
              <a:rPr sz="2000" b="1" spc="-3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b="1" spc="-10" dirty="0">
                <a:latin typeface="Bodoni MT" panose="02070603080606020203" pitchFamily="18" charset="0"/>
                <a:cs typeface="Times New Roman"/>
              </a:rPr>
              <a:t>responses</a:t>
            </a:r>
            <a:r>
              <a:rPr sz="2000" spc="-10" dirty="0">
                <a:latin typeface="Bodoni MT" panose="02070603080606020203" pitchFamily="18" charset="0"/>
                <a:cs typeface="Times New Roman"/>
              </a:rPr>
              <a:t>.</a:t>
            </a:r>
            <a:endParaRPr sz="2000" dirty="0">
              <a:latin typeface="Bodoni MT" panose="02070603080606020203" pitchFamily="18" charset="0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166" y="2810960"/>
            <a:ext cx="7193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Bodoni MT" panose="02070603080606020203" pitchFamily="18" charset="0"/>
                <a:cs typeface="Arial MT"/>
              </a:rPr>
              <a:t>•</a:t>
            </a:r>
            <a:endParaRPr sz="2000" dirty="0">
              <a:latin typeface="Bodoni MT" panose="02070603080606020203" pitchFamily="18" charset="0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8007" y="2800623"/>
            <a:ext cx="604609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Bodoni MT" panose="02070603080606020203" pitchFamily="18" charset="0"/>
                <a:cs typeface="Times New Roman"/>
              </a:rPr>
              <a:t>Ensures</a:t>
            </a:r>
            <a:r>
              <a:rPr sz="2000" spc="-4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the</a:t>
            </a:r>
            <a:r>
              <a:rPr sz="2000" spc="-3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chatbot</a:t>
            </a:r>
            <a:r>
              <a:rPr sz="2000" spc="-3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provides</a:t>
            </a:r>
            <a:r>
              <a:rPr sz="2000" spc="-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b="1" dirty="0">
                <a:latin typeface="Bodoni MT" panose="02070603080606020203" pitchFamily="18" charset="0"/>
                <a:cs typeface="Times New Roman"/>
              </a:rPr>
              <a:t>factual,</a:t>
            </a:r>
            <a:r>
              <a:rPr sz="2000" b="1" spc="-2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b="1" spc="-10" dirty="0">
                <a:latin typeface="Bodoni MT" panose="02070603080606020203" pitchFamily="18" charset="0"/>
                <a:cs typeface="Times New Roman"/>
              </a:rPr>
              <a:t>up-to-</a:t>
            </a:r>
            <a:r>
              <a:rPr sz="2000" b="1" dirty="0">
                <a:latin typeface="Bodoni MT" panose="02070603080606020203" pitchFamily="18" charset="0"/>
                <a:cs typeface="Times New Roman"/>
              </a:rPr>
              <a:t>date</a:t>
            </a:r>
            <a:r>
              <a:rPr sz="2000" b="1" spc="-3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b="1" dirty="0">
                <a:latin typeface="Bodoni MT" panose="02070603080606020203" pitchFamily="18" charset="0"/>
                <a:cs typeface="Times New Roman"/>
              </a:rPr>
              <a:t>information</a:t>
            </a:r>
            <a:r>
              <a:rPr sz="2000" b="1" spc="-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by</a:t>
            </a:r>
            <a:r>
              <a:rPr sz="2000" spc="-3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fetching</a:t>
            </a:r>
            <a:r>
              <a:rPr sz="2000" spc="-3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spc="-10" dirty="0">
                <a:latin typeface="Bodoni MT" panose="02070603080606020203" pitchFamily="18" charset="0"/>
                <a:cs typeface="Times New Roman"/>
              </a:rPr>
              <a:t>data.</a:t>
            </a:r>
            <a:endParaRPr sz="2000" dirty="0">
              <a:latin typeface="Bodoni MT" panose="02070603080606020203" pitchFamily="18" charset="0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4167" y="3638944"/>
            <a:ext cx="6188114" cy="1691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8450" algn="l"/>
              </a:tabLst>
            </a:pPr>
            <a:r>
              <a:rPr sz="2000" dirty="0">
                <a:latin typeface="Bodoni MT" panose="02070603080606020203" pitchFamily="18" charset="0"/>
                <a:cs typeface="Times New Roman"/>
              </a:rPr>
              <a:t>Reduces</a:t>
            </a:r>
            <a:r>
              <a:rPr sz="2000" spc="-3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the</a:t>
            </a:r>
            <a:r>
              <a:rPr sz="2000" spc="-2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risk</a:t>
            </a:r>
            <a:r>
              <a:rPr sz="2000" spc="-2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of </a:t>
            </a:r>
            <a:r>
              <a:rPr sz="2000" b="1" dirty="0">
                <a:latin typeface="Bodoni MT" panose="02070603080606020203" pitchFamily="18" charset="0"/>
                <a:cs typeface="Times New Roman"/>
              </a:rPr>
              <a:t>hallucination</a:t>
            </a:r>
            <a:r>
              <a:rPr sz="2000" b="1" spc="-1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by</a:t>
            </a:r>
            <a:r>
              <a:rPr sz="2000" spc="-2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grounding</a:t>
            </a:r>
            <a:r>
              <a:rPr sz="2000" spc="-2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responses</a:t>
            </a:r>
            <a:r>
              <a:rPr sz="2000" spc="-3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in</a:t>
            </a:r>
            <a:r>
              <a:rPr sz="2000" spc="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b="1" spc="-20" dirty="0">
                <a:latin typeface="Bodoni MT" panose="02070603080606020203" pitchFamily="18" charset="0"/>
                <a:cs typeface="Times New Roman"/>
              </a:rPr>
              <a:t>real-</a:t>
            </a:r>
            <a:r>
              <a:rPr sz="2000" b="1" dirty="0">
                <a:latin typeface="Bodoni MT" panose="02070603080606020203" pitchFamily="18" charset="0"/>
                <a:cs typeface="Times New Roman"/>
              </a:rPr>
              <a:t>world</a:t>
            </a:r>
            <a:r>
              <a:rPr sz="2000" b="1" spc="-3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b="1" spc="-10" dirty="0">
                <a:latin typeface="Bodoni MT" panose="02070603080606020203" pitchFamily="18" charset="0"/>
                <a:cs typeface="Times New Roman"/>
              </a:rPr>
              <a:t>information</a:t>
            </a:r>
            <a:r>
              <a:rPr sz="2000" spc="-10" dirty="0">
                <a:latin typeface="Bodoni MT" panose="02070603080606020203" pitchFamily="18" charset="0"/>
                <a:cs typeface="Times New Roman"/>
              </a:rPr>
              <a:t>.</a:t>
            </a:r>
            <a:endParaRPr lang="en-US" sz="2000" spc="-10" dirty="0">
              <a:latin typeface="Bodoni MT" panose="02070603080606020203" pitchFamily="18" charset="0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8450" algn="l"/>
              </a:tabLst>
            </a:pPr>
            <a:endParaRPr sz="2000" dirty="0">
              <a:latin typeface="Bodoni MT" panose="02070603080606020203" pitchFamily="18" charset="0"/>
              <a:cs typeface="Times New Roman"/>
            </a:endParaRPr>
          </a:p>
          <a:p>
            <a:pPr marL="298450" marR="5080" indent="-286385">
              <a:lnSpc>
                <a:spcPts val="1939"/>
              </a:lnSpc>
              <a:buFont typeface="Arial MT"/>
              <a:buChar char="•"/>
              <a:tabLst>
                <a:tab pos="298450" algn="l"/>
              </a:tabLst>
            </a:pPr>
            <a:r>
              <a:rPr sz="2000" b="1" dirty="0">
                <a:latin typeface="Bodoni MT" panose="02070603080606020203" pitchFamily="18" charset="0"/>
                <a:cs typeface="Times New Roman"/>
              </a:rPr>
              <a:t>RAG</a:t>
            </a:r>
            <a:r>
              <a:rPr sz="2000" b="1" spc="-4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b="1" dirty="0">
                <a:latin typeface="Bodoni MT" panose="02070603080606020203" pitchFamily="18" charset="0"/>
                <a:cs typeface="Times New Roman"/>
              </a:rPr>
              <a:t>benefits</a:t>
            </a:r>
            <a:r>
              <a:rPr sz="2000" b="1" spc="-4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include</a:t>
            </a:r>
            <a:r>
              <a:rPr sz="2000" spc="-4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improved</a:t>
            </a:r>
            <a:r>
              <a:rPr sz="2000" spc="-4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chatbot </a:t>
            </a:r>
            <a:r>
              <a:rPr sz="2000" b="1" dirty="0">
                <a:latin typeface="Bodoni MT" panose="02070603080606020203" pitchFamily="18" charset="0"/>
                <a:cs typeface="Times New Roman"/>
              </a:rPr>
              <a:t>accuracy</a:t>
            </a:r>
            <a:r>
              <a:rPr sz="2000" b="1" spc="-3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and</a:t>
            </a:r>
            <a:r>
              <a:rPr sz="2000" spc="-3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b="1" dirty="0">
                <a:latin typeface="Bodoni MT" panose="02070603080606020203" pitchFamily="18" charset="0"/>
                <a:cs typeface="Times New Roman"/>
              </a:rPr>
              <a:t>trustworthiness</a:t>
            </a:r>
            <a:r>
              <a:rPr sz="2000" b="1" spc="-3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in</a:t>
            </a:r>
            <a:r>
              <a:rPr sz="2000" spc="-4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complex</a:t>
            </a:r>
            <a:r>
              <a:rPr sz="2000" spc="-3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scenarios</a:t>
            </a:r>
            <a:r>
              <a:rPr sz="2000" spc="-5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spc="-20" dirty="0">
                <a:latin typeface="Bodoni MT" panose="02070603080606020203" pitchFamily="18" charset="0"/>
                <a:cs typeface="Times New Roman"/>
              </a:rPr>
              <a:t>like </a:t>
            </a:r>
            <a:r>
              <a:rPr sz="2000" dirty="0">
                <a:latin typeface="Bodoni MT" panose="02070603080606020203" pitchFamily="18" charset="0"/>
                <a:cs typeface="Times New Roman"/>
              </a:rPr>
              <a:t>crypto</a:t>
            </a:r>
            <a:r>
              <a:rPr sz="2000" spc="-25" dirty="0">
                <a:latin typeface="Bodoni MT" panose="02070603080606020203" pitchFamily="18" charset="0"/>
                <a:cs typeface="Times New Roman"/>
              </a:rPr>
              <a:t> </a:t>
            </a:r>
            <a:r>
              <a:rPr sz="2000" spc="-10" dirty="0">
                <a:latin typeface="Bodoni MT" panose="02070603080606020203" pitchFamily="18" charset="0"/>
                <a:cs typeface="Times New Roman"/>
              </a:rPr>
              <a:t>analysis.</a:t>
            </a:r>
            <a:endParaRPr sz="2000" dirty="0">
              <a:latin typeface="Bodoni MT" panose="02070603080606020203" pitchFamily="18" charset="0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029022" y="6445462"/>
            <a:ext cx="283209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777777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spc="110" smtClean="0"/>
              <a:pPr marL="38100">
                <a:lnSpc>
                  <a:spcPct val="100000"/>
                </a:lnSpc>
                <a:spcBef>
                  <a:spcPts val="10"/>
                </a:spcBef>
              </a:pPr>
              <a:t>7</a:t>
            </a:fld>
            <a:endParaRPr spc="11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166729-2266-D4F7-91A7-E82BEF038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781" y="1840200"/>
            <a:ext cx="4983166" cy="36914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A01089A0-7AA0-4B86-A164-781AD3F8910F}"/>
              </a:ext>
            </a:extLst>
          </p:cNvPr>
          <p:cNvSpPr txBox="1"/>
          <p:nvPr/>
        </p:nvSpPr>
        <p:spPr>
          <a:xfrm>
            <a:off x="554804" y="1722790"/>
            <a:ext cx="8794679" cy="4452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latin typeface="Bodoni MT" panose="02070603080606020203" pitchFamily="18" charset="0"/>
                <a:cs typeface="Times New Roman"/>
              </a:rPr>
              <a:t>BLEU</a:t>
            </a:r>
            <a:r>
              <a:rPr lang="en-US" sz="2000" dirty="0">
                <a:latin typeface="Bodoni MT" panose="02070603080606020203" pitchFamily="18" charset="0"/>
                <a:cs typeface="Times New Roman"/>
              </a:rPr>
              <a:t> (Bilingual Evaluation Understudy Score): It focuses on exact word matches and can be too rigid for tasks requiring nuance in language generation.</a:t>
            </a:r>
          </a:p>
          <a:p>
            <a:pPr marL="12700">
              <a:spcBef>
                <a:spcPts val="100"/>
              </a:spcBef>
            </a:pPr>
            <a:r>
              <a:rPr lang="en-US" sz="2000" dirty="0">
                <a:latin typeface="Bodoni MT" panose="02070603080606020203" pitchFamily="18" charset="0"/>
                <a:cs typeface="Times New Roman"/>
              </a:rPr>
              <a:t>higher scores indicate closer lexical similarity. </a:t>
            </a:r>
            <a:br>
              <a:rPr lang="en-US" sz="2000" dirty="0">
                <a:latin typeface="Bodoni MT" panose="02070603080606020203" pitchFamily="18" charset="0"/>
                <a:cs typeface="Times New Roman"/>
              </a:rPr>
            </a:br>
            <a:endParaRPr lang="en-US" sz="2000" dirty="0">
              <a:latin typeface="Bodoni MT" panose="02070603080606020203" pitchFamily="18" charset="0"/>
              <a:cs typeface="Times New Roman"/>
            </a:endParaRPr>
          </a:p>
          <a:p>
            <a:pPr marL="127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lang="en-US" sz="2000" b="1" dirty="0">
                <a:latin typeface="Bodoni MT" panose="02070603080606020203" pitchFamily="18" charset="0"/>
                <a:cs typeface="Times New Roman"/>
              </a:rPr>
              <a:t>ROUGE</a:t>
            </a:r>
            <a:r>
              <a:rPr lang="en-US" sz="2000" dirty="0">
                <a:latin typeface="Bodoni MT" panose="02070603080606020203" pitchFamily="18" charset="0"/>
                <a:cs typeface="Times New Roman"/>
              </a:rPr>
              <a:t> (Recall-Oriented Understudy for </a:t>
            </a:r>
            <a:r>
              <a:rPr lang="en-US" sz="2000" dirty="0" err="1">
                <a:latin typeface="Bodoni MT" panose="02070603080606020203" pitchFamily="18" charset="0"/>
                <a:cs typeface="Times New Roman"/>
              </a:rPr>
              <a:t>Gisting</a:t>
            </a:r>
            <a:r>
              <a:rPr lang="en-US" sz="2000" dirty="0">
                <a:latin typeface="Bodoni MT" panose="02070603080606020203" pitchFamily="18" charset="0"/>
                <a:cs typeface="Times New Roman"/>
              </a:rPr>
              <a:t> Evaluation): It evaluates how well a generated text captures the essence of reference text, focusing on recall and content overlap.</a:t>
            </a:r>
            <a:br>
              <a:rPr lang="en-US" sz="2000" dirty="0">
                <a:latin typeface="Bodoni MT" panose="02070603080606020203" pitchFamily="18" charset="0"/>
                <a:cs typeface="Times New Roman"/>
              </a:rPr>
            </a:br>
            <a:endParaRPr lang="en-US" sz="2000" dirty="0">
              <a:latin typeface="Bodoni MT" panose="02070603080606020203" pitchFamily="18" charset="0"/>
              <a:cs typeface="Times New Roman"/>
            </a:endParaRPr>
          </a:p>
          <a:p>
            <a:pPr marL="12700">
              <a:spcBef>
                <a:spcPts val="100"/>
              </a:spcBef>
            </a:pPr>
            <a:r>
              <a:rPr lang="en-US" sz="2000" dirty="0">
                <a:latin typeface="Bodoni MT" panose="02070603080606020203" pitchFamily="18" charset="0"/>
                <a:cs typeface="Times New Roman"/>
              </a:rPr>
              <a:t>• </a:t>
            </a:r>
            <a:r>
              <a:rPr lang="en-US" sz="2000" b="1" dirty="0">
                <a:latin typeface="Bodoni MT" panose="02070603080606020203" pitchFamily="18" charset="0"/>
                <a:cs typeface="Times New Roman"/>
              </a:rPr>
              <a:t>BERT</a:t>
            </a:r>
            <a:r>
              <a:rPr lang="en-US" sz="200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lang="en-US" sz="2000" b="1" dirty="0">
                <a:latin typeface="Bodoni MT" panose="02070603080606020203" pitchFamily="18" charset="0"/>
                <a:cs typeface="Times New Roman"/>
              </a:rPr>
              <a:t>Score</a:t>
            </a:r>
            <a:r>
              <a:rPr lang="en-US" sz="2000" dirty="0">
                <a:latin typeface="Bodoni MT" panose="02070603080606020203" pitchFamily="18" charset="0"/>
                <a:cs typeface="Times New Roman"/>
              </a:rPr>
              <a:t>: It uses contextual embeddings to capture semantic similarities, focusing on meaning rather than mere word overlap. </a:t>
            </a:r>
            <a:br>
              <a:rPr lang="en-US" sz="2000" dirty="0">
                <a:latin typeface="Bodoni MT" panose="02070603080606020203" pitchFamily="18" charset="0"/>
                <a:cs typeface="Times New Roman"/>
              </a:rPr>
            </a:br>
            <a:endParaRPr lang="en-US" sz="2000" dirty="0">
              <a:latin typeface="Bodoni MT" panose="02070603080606020203" pitchFamily="18" charset="0"/>
              <a:cs typeface="Times New Roman"/>
            </a:endParaRPr>
          </a:p>
          <a:p>
            <a:pPr marL="12700">
              <a:spcBef>
                <a:spcPts val="100"/>
              </a:spcBef>
            </a:pPr>
            <a:r>
              <a:rPr lang="en-US" sz="2000" dirty="0">
                <a:latin typeface="Bodoni MT" panose="02070603080606020203" pitchFamily="18" charset="0"/>
                <a:cs typeface="Times New Roman"/>
              </a:rPr>
              <a:t>• </a:t>
            </a:r>
            <a:r>
              <a:rPr lang="en-US" sz="2000" b="1" dirty="0">
                <a:latin typeface="Bodoni MT" panose="02070603080606020203" pitchFamily="18" charset="0"/>
                <a:cs typeface="Times New Roman"/>
              </a:rPr>
              <a:t>Cosine</a:t>
            </a:r>
            <a:r>
              <a:rPr lang="en-US" sz="2000" dirty="0">
                <a:latin typeface="Bodoni MT" panose="02070603080606020203" pitchFamily="18" charset="0"/>
                <a:cs typeface="Times New Roman"/>
              </a:rPr>
              <a:t> </a:t>
            </a:r>
            <a:r>
              <a:rPr lang="en-US" sz="2000" b="1" dirty="0">
                <a:latin typeface="Bodoni MT" panose="02070603080606020203" pitchFamily="18" charset="0"/>
                <a:cs typeface="Times New Roman"/>
              </a:rPr>
              <a:t>Similarity</a:t>
            </a:r>
            <a:r>
              <a:rPr lang="en-US" sz="2000" dirty="0">
                <a:latin typeface="Bodoni MT" panose="02070603080606020203" pitchFamily="18" charset="0"/>
                <a:cs typeface="Times New Roman"/>
              </a:rPr>
              <a:t> (Embedding): It determines how closely two embedding vectors align in a high-dimensional space, reflecting their semantic or contextual similarity.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B3FCCA-7A58-C3FF-7B01-417FF4FE89F9}"/>
              </a:ext>
            </a:extLst>
          </p:cNvPr>
          <p:cNvSpPr txBox="1"/>
          <p:nvPr/>
        </p:nvSpPr>
        <p:spPr>
          <a:xfrm>
            <a:off x="9388868" y="1176547"/>
            <a:ext cx="2549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all" dirty="0">
                <a:solidFill>
                  <a:schemeClr val="tx2"/>
                </a:solidFill>
                <a:latin typeface="Bodoni MT" panose="02070603080606020203" pitchFamily="18" charset="0"/>
                <a:ea typeface="+mj-ea"/>
                <a:cs typeface="+mj-cs"/>
              </a:rPr>
              <a:t>WEIGHTS</a:t>
            </a:r>
            <a:r>
              <a:rPr lang="en-US" b="1" dirty="0"/>
              <a:t> (100%)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27DDE6B-BE3A-A111-26D1-34E48A928DB6}"/>
              </a:ext>
            </a:extLst>
          </p:cNvPr>
          <p:cNvSpPr txBox="1"/>
          <p:nvPr/>
        </p:nvSpPr>
        <p:spPr>
          <a:xfrm>
            <a:off x="9563528" y="1684569"/>
            <a:ext cx="181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doni MT" panose="02070603080606020203" pitchFamily="18" charset="0"/>
                <a:cs typeface="Times New Roman"/>
              </a:rPr>
              <a:t>BLEU- 10%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6587A18-83F1-8B21-7B24-54B6985BEAE1}"/>
              </a:ext>
            </a:extLst>
          </p:cNvPr>
          <p:cNvSpPr txBox="1"/>
          <p:nvPr/>
        </p:nvSpPr>
        <p:spPr>
          <a:xfrm>
            <a:off x="9563528" y="2854502"/>
            <a:ext cx="1818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doni MT" panose="02070603080606020203" pitchFamily="18" charset="0"/>
                <a:cs typeface="Times New Roman"/>
              </a:rPr>
              <a:t>ROUGE1 - 20%</a:t>
            </a:r>
          </a:p>
          <a:p>
            <a:r>
              <a:rPr lang="en-US" b="1" dirty="0">
                <a:latin typeface="Bodoni MT" panose="02070603080606020203" pitchFamily="18" charset="0"/>
                <a:cs typeface="Times New Roman"/>
              </a:rPr>
              <a:t>ROUGE2 – 25%</a:t>
            </a:r>
          </a:p>
          <a:p>
            <a:r>
              <a:rPr lang="en-US" b="1" dirty="0">
                <a:latin typeface="Bodoni MT" panose="02070603080606020203" pitchFamily="18" charset="0"/>
                <a:cs typeface="Times New Roman"/>
              </a:rPr>
              <a:t>ROUGEL – 25%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8CA5F1F-CE64-7975-03BB-E68567B43776}"/>
              </a:ext>
            </a:extLst>
          </p:cNvPr>
          <p:cNvSpPr txBox="1"/>
          <p:nvPr/>
        </p:nvSpPr>
        <p:spPr>
          <a:xfrm>
            <a:off x="9563528" y="4393767"/>
            <a:ext cx="220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doni MT" panose="02070603080606020203" pitchFamily="18" charset="0"/>
                <a:cs typeface="Times New Roman"/>
              </a:rPr>
              <a:t>BERT Score - 15%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75BDDAB-924E-1AE4-F50B-3CBB39A20040}"/>
              </a:ext>
            </a:extLst>
          </p:cNvPr>
          <p:cNvSpPr txBox="1"/>
          <p:nvPr/>
        </p:nvSpPr>
        <p:spPr>
          <a:xfrm>
            <a:off x="9563528" y="5603355"/>
            <a:ext cx="181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doni MT" panose="02070603080606020203" pitchFamily="18" charset="0"/>
                <a:cs typeface="Times New Roman"/>
              </a:rPr>
              <a:t>Cosine </a:t>
            </a:r>
            <a:r>
              <a:rPr lang="en-US" b="1">
                <a:latin typeface="Bodoni MT" panose="02070603080606020203" pitchFamily="18" charset="0"/>
                <a:cs typeface="Times New Roman"/>
              </a:rPr>
              <a:t>- 5%</a:t>
            </a:r>
            <a:endParaRPr lang="en-US" b="1" dirty="0">
              <a:latin typeface="Bodoni MT" panose="02070603080606020203" pitchFamily="18" charset="0"/>
              <a:cs typeface="Times New Roman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CA444B3-F11F-5D00-B44B-549E32C3D8FA}"/>
              </a:ext>
            </a:extLst>
          </p:cNvPr>
          <p:cNvCxnSpPr/>
          <p:nvPr/>
        </p:nvCxnSpPr>
        <p:spPr>
          <a:xfrm>
            <a:off x="9349483" y="1224091"/>
            <a:ext cx="0" cy="5310273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96AAFB1-8884-5EEE-B586-D1D49A341ACB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solidFill>
            <a:srgbClr val="000026"/>
          </a:solidFill>
        </p:spPr>
        <p:txBody>
          <a:bodyPr wrap="square" rtlCol="0">
            <a:spAutoFit/>
          </a:bodyPr>
          <a:lstStyle/>
          <a:p>
            <a:endParaRPr lang="en-US" sz="3600" cap="all" dirty="0">
              <a:solidFill>
                <a:schemeClr val="bg1"/>
              </a:solidFill>
              <a:latin typeface="Bodoni MT" panose="02070603080606020203" pitchFamily="18" charset="0"/>
              <a:ea typeface="+mj-ea"/>
              <a:cs typeface="+mj-cs"/>
            </a:endParaRPr>
          </a:p>
          <a:p>
            <a:r>
              <a:rPr lang="en-US" sz="3600" cap="all" dirty="0">
                <a:solidFill>
                  <a:schemeClr val="bg1"/>
                </a:solidFill>
                <a:latin typeface="Bodoni MT" panose="02070603080606020203" pitchFamily="18" charset="0"/>
                <a:ea typeface="+mj-ea"/>
                <a:cs typeface="+mj-cs"/>
              </a:rPr>
              <a:t>EVALUATION METRICS</a:t>
            </a:r>
          </a:p>
        </p:txBody>
      </p:sp>
      <p:sp>
        <p:nvSpPr>
          <p:cNvPr id="75" name="Slide Number Placeholder 74">
            <a:extLst>
              <a:ext uri="{FF2B5EF4-FFF2-40B4-BE49-F238E27FC236}">
                <a16:creationId xmlns:a16="http://schemas.microsoft.com/office/drawing/2014/main" id="{B77D26A8-341A-4170-F2A5-3185A001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D0DFF-84AA-4DB8-ACC9-2DF7E7A5A9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40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8599-A9B2-DB36-F49A-C65760764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5DA182D-53A0-4865-CAF4-034EB0B0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860425"/>
              </p:ext>
            </p:extLst>
          </p:nvPr>
        </p:nvGraphicFramePr>
        <p:xfrm>
          <a:off x="152400" y="814095"/>
          <a:ext cx="11887200" cy="2477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4221020"/>
                    </a:ext>
                  </a:extLst>
                </a:gridCol>
                <a:gridCol w="2265680">
                  <a:extLst>
                    <a:ext uri="{9D8B030D-6E8A-4147-A177-3AD203B41FA5}">
                      <a16:colId xmlns:a16="http://schemas.microsoft.com/office/drawing/2014/main" val="1052131925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3220580265"/>
                    </a:ext>
                  </a:extLst>
                </a:gridCol>
                <a:gridCol w="1148080">
                  <a:extLst>
                    <a:ext uri="{9D8B030D-6E8A-4147-A177-3AD203B41FA5}">
                      <a16:colId xmlns:a16="http://schemas.microsoft.com/office/drawing/2014/main" val="1665402524"/>
                    </a:ext>
                  </a:extLst>
                </a:gridCol>
                <a:gridCol w="4826000">
                  <a:extLst>
                    <a:ext uri="{9D8B030D-6E8A-4147-A177-3AD203B41FA5}">
                      <a16:colId xmlns:a16="http://schemas.microsoft.com/office/drawing/2014/main" val="3606167460"/>
                    </a:ext>
                  </a:extLst>
                </a:gridCol>
              </a:tblGrid>
              <a:tr h="416470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>
                    <a:solidFill>
                      <a:srgbClr val="0000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Comparison</a:t>
                      </a:r>
                    </a:p>
                  </a:txBody>
                  <a:tcPr>
                    <a:solidFill>
                      <a:srgbClr val="00003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Statistic</a:t>
                      </a:r>
                    </a:p>
                  </a:txBody>
                  <a:tcPr>
                    <a:solidFill>
                      <a:srgbClr val="0000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>
                    <a:solidFill>
                      <a:srgbClr val="00003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Insight</a:t>
                      </a:r>
                    </a:p>
                  </a:txBody>
                  <a:tcPr>
                    <a:solidFill>
                      <a:srgbClr val="0000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78877"/>
                  </a:ext>
                </a:extLst>
              </a:tr>
              <a:tr h="41647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Within LLMs (With vs Without RAG)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 err="1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LlamaBase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 vs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Llama_RAG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Bodoni MT" panose="02070603080606020203" pitchFamily="18" charset="0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-9.03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&lt; 0.00001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RAG significantly improves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928653"/>
                  </a:ext>
                </a:extLst>
              </a:tr>
              <a:tr h="479227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Cross-LLM Comparisons (Without RAG)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 err="1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Mistral_Base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 vs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LlamaBase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Bodoni MT" panose="02070603080606020203" pitchFamily="18" charset="0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6.96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&lt; 0.00001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 err="1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Mistral_Base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 outperforms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LlamaBase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 significantly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754726"/>
                  </a:ext>
                </a:extLst>
              </a:tr>
              <a:tr h="41647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Cross-LLM Comparisons (With RAG)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kern="1200" dirty="0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Llama_RAG vs Gemma_RAG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Bodoni MT" panose="02070603080606020203" pitchFamily="18" charset="0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3.93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0.00012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 err="1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Llama_RAG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 outperforms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Gemma_RAG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 significantly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973341"/>
                  </a:ext>
                </a:extLst>
              </a:tr>
              <a:tr h="667495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Non-significant Results (RAG Comparisons)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kern="1200" dirty="0" err="1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Mistral_RAG</a:t>
                      </a:r>
                      <a:r>
                        <a:rPr lang="es-ES" sz="1200" kern="1200" dirty="0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 vs </a:t>
                      </a:r>
                      <a:r>
                        <a:rPr lang="es-ES" sz="1200" kern="1200" dirty="0" err="1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Llama_RAG</a:t>
                      </a:r>
                      <a:endParaRPr lang="es-ES" sz="1200" kern="1200" dirty="0">
                        <a:solidFill>
                          <a:schemeClr val="tx1"/>
                        </a:solidFill>
                        <a:latin typeface="Bodoni MT" panose="02070603080606020203" pitchFamily="18" charset="0"/>
                        <a:ea typeface="+mn-ea"/>
                        <a:cs typeface="Times New Roman"/>
                      </a:endParaRPr>
                    </a:p>
                    <a:p>
                      <a:r>
                        <a:rPr lang="en-US" sz="1200" kern="1200" dirty="0" err="1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Gemma_Base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 vs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Gemma_RAG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Bodoni MT" panose="02070603080606020203" pitchFamily="18" charset="0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-0.84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-0.78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0.402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0.436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No significant difference between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Mistral_RAG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 and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Llama_RAG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; 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both effectively use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RAG.No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Bodoni MT" panose="02070603080606020203" pitchFamily="18" charset="0"/>
                          <a:ea typeface="+mn-ea"/>
                          <a:cs typeface="Times New Roman"/>
                        </a:rPr>
                        <a:t> significant RAG impact on Gemma; potential misalignment with model capabilities or training context.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87751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1C03EB9-9D27-8B82-E42D-DF8AE5960750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solidFill>
            <a:srgbClr val="000026"/>
          </a:solidFill>
        </p:spPr>
        <p:txBody>
          <a:bodyPr wrap="square" rtlCol="0">
            <a:spAutoFit/>
          </a:bodyPr>
          <a:lstStyle/>
          <a:p>
            <a:r>
              <a:rPr lang="en-US" sz="3600" b="1" cap="all" dirty="0">
                <a:solidFill>
                  <a:schemeClr val="bg1"/>
                </a:solidFill>
                <a:latin typeface="Bodoni MT" panose="02070603080606020203" pitchFamily="18" charset="0"/>
                <a:ea typeface="+mj-ea"/>
                <a:cs typeface="+mj-cs"/>
              </a:rPr>
              <a:t>T Stat -How MODELS are significantly different?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6A859F6-111A-0604-684A-5EFF233A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D0DFF-84AA-4DB8-ACC9-2DF7E7A5A92C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D9031AD-5B80-693D-8253-4CC11EC65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116909"/>
              </p:ext>
            </p:extLst>
          </p:nvPr>
        </p:nvGraphicFramePr>
        <p:xfrm>
          <a:off x="838200" y="3404587"/>
          <a:ext cx="10279688" cy="3029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9922">
                  <a:extLst>
                    <a:ext uri="{9D8B030D-6E8A-4147-A177-3AD203B41FA5}">
                      <a16:colId xmlns:a16="http://schemas.microsoft.com/office/drawing/2014/main" val="946249651"/>
                    </a:ext>
                  </a:extLst>
                </a:gridCol>
                <a:gridCol w="2569922">
                  <a:extLst>
                    <a:ext uri="{9D8B030D-6E8A-4147-A177-3AD203B41FA5}">
                      <a16:colId xmlns:a16="http://schemas.microsoft.com/office/drawing/2014/main" val="1151863371"/>
                    </a:ext>
                  </a:extLst>
                </a:gridCol>
                <a:gridCol w="2569922">
                  <a:extLst>
                    <a:ext uri="{9D8B030D-6E8A-4147-A177-3AD203B41FA5}">
                      <a16:colId xmlns:a16="http://schemas.microsoft.com/office/drawing/2014/main" val="3347627116"/>
                    </a:ext>
                  </a:extLst>
                </a:gridCol>
                <a:gridCol w="2569922">
                  <a:extLst>
                    <a:ext uri="{9D8B030D-6E8A-4147-A177-3AD203B41FA5}">
                      <a16:colId xmlns:a16="http://schemas.microsoft.com/office/drawing/2014/main" val="811424651"/>
                    </a:ext>
                  </a:extLst>
                </a:gridCol>
              </a:tblGrid>
              <a:tr h="302761">
                <a:tc>
                  <a:txBody>
                    <a:bodyPr/>
                    <a:lstStyle/>
                    <a:p>
                      <a:r>
                        <a:rPr lang="en-US" sz="1400" dirty="0"/>
                        <a:t>Models</a:t>
                      </a:r>
                    </a:p>
                  </a:txBody>
                  <a:tcPr>
                    <a:solidFill>
                      <a:srgbClr val="00003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 statistic value</a:t>
                      </a:r>
                    </a:p>
                  </a:txBody>
                  <a:tcPr>
                    <a:solidFill>
                      <a:srgbClr val="0000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 value</a:t>
                      </a:r>
                    </a:p>
                  </a:txBody>
                  <a:tcPr>
                    <a:solidFill>
                      <a:srgbClr val="00003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Better Model</a:t>
                      </a:r>
                    </a:p>
                  </a:txBody>
                  <a:tcPr>
                    <a:solidFill>
                      <a:srgbClr val="0000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025003"/>
                  </a:ext>
                </a:extLst>
              </a:tr>
              <a:tr h="302761">
                <a:tc>
                  <a:txBody>
                    <a:bodyPr/>
                    <a:lstStyle/>
                    <a:p>
                      <a:r>
                        <a:rPr lang="en-US" sz="1100" dirty="0"/>
                        <a:t>Llama Base vs Llama 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/>
                        <a:t>-9.03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&lt;0.0001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Bodoni MT" panose="02070603080606020203" pitchFamily="18" charset="0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Llama RAG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038420"/>
                  </a:ext>
                </a:extLst>
              </a:tr>
              <a:tr h="302761">
                <a:tc>
                  <a:txBody>
                    <a:bodyPr/>
                    <a:lstStyle/>
                    <a:p>
                      <a:r>
                        <a:rPr lang="en-US" sz="1100" dirty="0"/>
                        <a:t>Gemma Base vs Gemma 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/>
                        <a:t>-0.78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 0.436</a:t>
                      </a:r>
                      <a:endParaRPr lang="en-US" sz="11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Gemma RAG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80854"/>
                  </a:ext>
                </a:extLst>
              </a:tr>
              <a:tr h="302761">
                <a:tc>
                  <a:txBody>
                    <a:bodyPr/>
                    <a:lstStyle/>
                    <a:p>
                      <a:r>
                        <a:rPr lang="en-US" sz="1100" dirty="0"/>
                        <a:t>Mistral Base vs Mistral 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/>
                        <a:t>-2.11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0.036</a:t>
                      </a:r>
                      <a:endParaRPr lang="en-US" sz="11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Mistral RAG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244421"/>
                  </a:ext>
                </a:extLst>
              </a:tr>
              <a:tr h="302761">
                <a:tc>
                  <a:txBody>
                    <a:bodyPr/>
                    <a:lstStyle/>
                    <a:p>
                      <a:r>
                        <a:rPr lang="en-US" sz="1100" dirty="0"/>
                        <a:t>Llama Base vs Gemma 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/>
                        <a:t>-5.58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&lt;0.0001</a:t>
                      </a:r>
                      <a:endParaRPr lang="en-US" sz="11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Llama 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179834"/>
                  </a:ext>
                </a:extLst>
              </a:tr>
              <a:tr h="302761">
                <a:tc>
                  <a:txBody>
                    <a:bodyPr/>
                    <a:lstStyle/>
                    <a:p>
                      <a:r>
                        <a:rPr lang="en-US" sz="1100" dirty="0"/>
                        <a:t>Gemma Base vs Mistral 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/>
                        <a:t>-2.29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0.0231</a:t>
                      </a:r>
                      <a:endParaRPr lang="en-US" sz="11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Mistral 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908891"/>
                  </a:ext>
                </a:extLst>
              </a:tr>
              <a:tr h="302761">
                <a:tc>
                  <a:txBody>
                    <a:bodyPr/>
                    <a:lstStyle/>
                    <a:p>
                      <a:r>
                        <a:rPr lang="en-US" sz="1100" dirty="0"/>
                        <a:t>Mistral Base vs Llama 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/>
                        <a:t>6.96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&lt;0.0001</a:t>
                      </a:r>
                      <a:endParaRPr lang="en-US" sz="11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Mistral 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16706"/>
                  </a:ext>
                </a:extLst>
              </a:tr>
              <a:tr h="3027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Llama RAG vs Gemma 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3.93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0.00012</a:t>
                      </a:r>
                      <a:endParaRPr lang="en-US" sz="11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Llama RAG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995293"/>
                  </a:ext>
                </a:extLst>
              </a:tr>
              <a:tr h="3027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Gemma RAG vs Mistral 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-2.95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0.0035</a:t>
                      </a:r>
                      <a:endParaRPr lang="en-US" sz="11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Mistral RAG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427657"/>
                  </a:ext>
                </a:extLst>
              </a:tr>
              <a:tr h="3027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Mistral RAG vs Llama 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-0.84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0.402</a:t>
                      </a:r>
                      <a:endParaRPr lang="en-US" sz="11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Llama RAG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698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1883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8741</TotalTime>
  <Words>1315</Words>
  <Application>Microsoft Office PowerPoint</Application>
  <PresentationFormat>Widescreen</PresentationFormat>
  <Paragraphs>238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Aptos Display</vt:lpstr>
      <vt:lpstr>Arial</vt:lpstr>
      <vt:lpstr>Arial MT</vt:lpstr>
      <vt:lpstr>Bodoni MT</vt:lpstr>
      <vt:lpstr>Calibri</vt:lpstr>
      <vt:lpstr>Times New Roman</vt:lpstr>
      <vt:lpstr>Office Theme</vt:lpstr>
      <vt:lpstr>The  Cryptocurrency Trading Challenge</vt:lpstr>
      <vt:lpstr>   Meet our Team</vt:lpstr>
      <vt:lpstr>PowerPoint Presentation</vt:lpstr>
      <vt:lpstr>PowerPoint Presentation</vt:lpstr>
      <vt:lpstr>The Power Behind Our Chatbot: Open- source LLMs</vt:lpstr>
      <vt:lpstr>Building Intelligence: Training and Fine- tuning the LLMs</vt:lpstr>
      <vt:lpstr> Integrating RAG for Advanced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pramod kandula</dc:creator>
  <cp:lastModifiedBy>Ettikala, Yashwanth Anirudh</cp:lastModifiedBy>
  <cp:revision>39</cp:revision>
  <dcterms:created xsi:type="dcterms:W3CDTF">2024-10-13T03:41:17Z</dcterms:created>
  <dcterms:modified xsi:type="dcterms:W3CDTF">2025-01-15T08:15:19Z</dcterms:modified>
</cp:coreProperties>
</file>